
<file path=[Content_Types].xml><?xml version="1.0" encoding="utf-8"?>
<Types xmlns="http://schemas.openxmlformats.org/package/2006/content-types">
  <Default Extension="png" ContentType="image/png"/>
  <Default Extension="tmp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16"/>
  </p:handoutMasterIdLst>
  <p:sldIdLst>
    <p:sldId id="263" r:id="rId2"/>
    <p:sldId id="257" r:id="rId3"/>
    <p:sldId id="270" r:id="rId4"/>
    <p:sldId id="271" r:id="rId5"/>
    <p:sldId id="272" r:id="rId6"/>
    <p:sldId id="273" r:id="rId7"/>
    <p:sldId id="274" r:id="rId8"/>
    <p:sldId id="275" r:id="rId9"/>
    <p:sldId id="264" r:id="rId10"/>
    <p:sldId id="276" r:id="rId11"/>
    <p:sldId id="278" r:id="rId12"/>
    <p:sldId id="281" r:id="rId13"/>
    <p:sldId id="279" r:id="rId14"/>
    <p:sldId id="280" r:id="rId1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788E6"/>
    <a:srgbClr val="0070C0"/>
    <a:srgbClr val="000000"/>
    <a:srgbClr val="ED7D31"/>
    <a:srgbClr val="2626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BC89EF96-8CEA-46FF-86C4-4CE0E7609802}" styleName="浅色样式 3 - 强调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 showGuides="1">
      <p:cViewPr>
        <p:scale>
          <a:sx n="73" d="100"/>
          <a:sy n="73" d="100"/>
        </p:scale>
        <p:origin x="-292" y="-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81" d="100"/>
          <a:sy n="81" d="100"/>
        </p:scale>
        <p:origin x="3894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xmlns="" id="{B8DF97D2-D6CF-4F17-851C-294DD72781C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xmlns="" id="{0DDCF131-C696-4DB1-BF11-6200DFABE0A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50DF8F-71B7-4315-A94A-1D813D045501}" type="datetimeFigureOut">
              <a:rPr lang="zh-CN" altLang="en-US" smtClean="0"/>
              <a:t>2019/10/28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xmlns="" id="{5DEF4DA1-72E6-4368-BB0B-06062086108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xmlns="" id="{35BEDB66-5A99-47EA-B6D5-478C6FE96E5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24160A-90F9-4CDE-8DA0-FA6AB77CC4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24781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xmlns="" id="{9ECA06DB-9C0A-406E-8BAE-23A969AB42BC}"/>
              </a:ext>
            </a:extLst>
          </p:cNvPr>
          <p:cNvCxnSpPr>
            <a:cxnSpLocks/>
          </p:cNvCxnSpPr>
          <p:nvPr userDrawn="1"/>
        </p:nvCxnSpPr>
        <p:spPr>
          <a:xfrm>
            <a:off x="1031506" y="562585"/>
            <a:ext cx="11160494" cy="0"/>
          </a:xfrm>
          <a:prstGeom prst="line">
            <a:avLst/>
          </a:prstGeom>
          <a:noFill/>
          <a:ln w="9525" cap="flat" cmpd="sng" algn="ctr">
            <a:solidFill>
              <a:srgbClr val="FFFFFF">
                <a:lumMod val="50000"/>
              </a:srgbClr>
            </a:solidFill>
            <a:prstDash val="solid"/>
          </a:ln>
          <a:effectLst/>
        </p:spPr>
      </p:cxnSp>
      <p:sp>
        <p:nvSpPr>
          <p:cNvPr id="11" name="文本框 31">
            <a:extLst>
              <a:ext uri="{FF2B5EF4-FFF2-40B4-BE49-F238E27FC236}">
                <a16:creationId xmlns:a16="http://schemas.microsoft.com/office/drawing/2014/main" xmlns="" id="{179F17AC-155D-49E0-86F2-120AABCD29D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424525" y="84166"/>
            <a:ext cx="5187228" cy="46697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6700" tIns="48351" rIns="96700" bIns="48351">
            <a:spAutoFit/>
          </a:bodyPr>
          <a:lstStyle/>
          <a:p>
            <a:r>
              <a:rPr lang="zh-CN" altLang="en-US" sz="24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itchFamily="34" charset="0"/>
              </a:rPr>
              <a:t>迭代算法及其</a:t>
            </a:r>
            <a:r>
              <a:rPr lang="en-US" altLang="zh-CN" sz="24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itchFamily="34" charset="0"/>
              </a:rPr>
              <a:t>for</a:t>
            </a:r>
            <a:r>
              <a:rPr lang="zh-CN" altLang="en-US" sz="24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itchFamily="34" charset="0"/>
              </a:rPr>
              <a:t>语句实现</a:t>
            </a:r>
          </a:p>
        </p:txBody>
      </p:sp>
      <p:sp>
        <p:nvSpPr>
          <p:cNvPr id="20" name="平行四边形 19">
            <a:extLst>
              <a:ext uri="{FF2B5EF4-FFF2-40B4-BE49-F238E27FC236}">
                <a16:creationId xmlns:a16="http://schemas.microsoft.com/office/drawing/2014/main" xmlns="" id="{20FC4AD1-4783-4C09-8EFA-5EA9C9231CE7}"/>
              </a:ext>
            </a:extLst>
          </p:cNvPr>
          <p:cNvSpPr/>
          <p:nvPr userDrawn="1"/>
        </p:nvSpPr>
        <p:spPr>
          <a:xfrm>
            <a:off x="0" y="0"/>
            <a:ext cx="1563880" cy="612698"/>
          </a:xfrm>
          <a:prstGeom prst="parallelogram">
            <a:avLst>
              <a:gd name="adj" fmla="val 61204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3.5</a:t>
            </a:r>
            <a:endParaRPr lang="zh-CN" alt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2353077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2160" userDrawn="1">
          <p15:clr>
            <a:srgbClr val="FBAE40"/>
          </p15:clr>
        </p15:guide>
        <p15:guide id="2" pos="3817" userDrawn="1">
          <p15:clr>
            <a:srgbClr val="FBAE40"/>
          </p15:clr>
        </p15:guide>
        <p15:guide id="3" pos="325" userDrawn="1">
          <p15:clr>
            <a:srgbClr val="FBAE40"/>
          </p15:clr>
        </p15:guide>
        <p15:guide id="4" pos="7355" userDrawn="1">
          <p15:clr>
            <a:srgbClr val="FBAE40"/>
          </p15:clr>
        </p15:guide>
        <p15:guide id="5" orient="horz" pos="3997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0FA664C0-4708-4274-8B88-D02651E12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xmlns="" id="{FE6A8869-54C4-42FB-ADC4-09B5E63866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5AF25EB4-0CAB-472C-AA97-0DCB8581660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7B595C-5560-43D8-AD22-2ADB7FC44F68}" type="datetimeFigureOut">
              <a:rPr lang="zh-CN" altLang="en-US" smtClean="0"/>
              <a:t>2019/10/28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A5078A48-C912-4E57-9826-74010E533E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93E2298D-4A1A-41C7-8E04-FBBB9828D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46E469-FF7B-4A86-B452-3E2C48A22F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91569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xmlns="" id="{3ACEE165-C99F-4BC5-B1D8-2ABD8729729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xmlns="" id="{247357CC-4D67-4D12-B588-8289BE7085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B78F7E54-A6D9-45FA-B96E-3E6D117F03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7B595C-5560-43D8-AD22-2ADB7FC44F68}" type="datetimeFigureOut">
              <a:rPr lang="zh-CN" altLang="en-US" smtClean="0"/>
              <a:t>2019/10/28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20DB2A4C-3A35-44D5-A590-413D5F5D3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C3ED3844-BBB2-4E2F-B858-D7DE82E19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46E469-FF7B-4A86-B452-3E2C48A22F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23462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BCF39A3B-FC85-41D9-8F77-AC07EE1B69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3EC0E94F-C6DA-460C-BF56-BEC9CE3D09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B21911E2-F38C-4312-BAD1-019BB0D0808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7B595C-5560-43D8-AD22-2ADB7FC44F68}" type="datetimeFigureOut">
              <a:rPr lang="zh-CN" altLang="en-US" smtClean="0"/>
              <a:t>2019/10/28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68D53949-1ED4-40F1-A37D-65C867C35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0DFEA683-CF7E-4A55-BA6E-39BAC7736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46E469-FF7B-4A86-B452-3E2C48A22F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26538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D9ED2B9E-55D5-4965-88D0-8E13985A92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xmlns="" id="{9E97902C-B5AE-4F6E-8BA5-B379A261F3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335FF81D-E16A-45DC-9E78-E91C9F8C36E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7B595C-5560-43D8-AD22-2ADB7FC44F68}" type="datetimeFigureOut">
              <a:rPr lang="zh-CN" altLang="en-US" smtClean="0"/>
              <a:t>2019/10/28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4772C5E8-AE24-42CA-B854-4D0F139437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EC84774F-FBE2-421A-B802-4B848B29C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46E469-FF7B-4A86-B452-3E2C48A22F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50378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06820A58-606F-4CD7-B944-66A3D19859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3EF84779-C874-47AA-928B-2A62A79EC0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xmlns="" id="{5062B211-6089-4CF1-A0D5-1B8728B16D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xmlns="" id="{0175A0C0-0102-42AF-9B56-4B8CAD3741F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7B595C-5560-43D8-AD22-2ADB7FC44F68}" type="datetimeFigureOut">
              <a:rPr lang="zh-CN" altLang="en-US" smtClean="0"/>
              <a:t>2019/10/28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xmlns="" id="{57F4D892-E1B8-4EFD-9FD5-DEF75BBC96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xmlns="" id="{16FAC0CC-11D3-420A-ABA8-0E461D983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46E469-FF7B-4A86-B452-3E2C48A22F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48678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1A43B81C-A105-4974-A70D-7BCA56563F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xmlns="" id="{B1E7A76B-215E-4AD7-B9CD-438797CD5A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xmlns="" id="{51C8DD7E-C15A-480A-B36D-8917ED5BAE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xmlns="" id="{52FCE2E3-625A-4C2E-8CA6-3810D23DE8C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xmlns="" id="{5E15C763-5611-45C1-A176-D3223C70164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xmlns="" id="{4264147E-189A-494C-963E-9B5A20FC202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7B595C-5560-43D8-AD22-2ADB7FC44F68}" type="datetimeFigureOut">
              <a:rPr lang="zh-CN" altLang="en-US" smtClean="0"/>
              <a:t>2019/10/28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xmlns="" id="{CC8D3AE6-F97E-41E3-89C0-376F7F4079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xmlns="" id="{D8D16699-0782-4EC2-8113-2164F85663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46E469-FF7B-4A86-B452-3E2C48A22F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25132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858CDD7B-4466-4809-AF96-C4E862230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xmlns="" id="{D5566CB6-0B8C-4580-A543-2267D58FE27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7B595C-5560-43D8-AD22-2ADB7FC44F68}" type="datetimeFigureOut">
              <a:rPr lang="zh-CN" altLang="en-US" smtClean="0"/>
              <a:t>2019/10/28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xmlns="" id="{35DD76C4-B7E4-4AED-9EC6-A28B2E0F79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xmlns="" id="{FABDD217-2C4A-4F73-A47C-1A156867A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46E469-FF7B-4A86-B452-3E2C48A22F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05728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xmlns="" id="{99425AE1-EA6B-42BE-90F5-32056E95EC4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7B595C-5560-43D8-AD22-2ADB7FC44F68}" type="datetimeFigureOut">
              <a:rPr lang="zh-CN" altLang="en-US" smtClean="0"/>
              <a:t>2019/10/28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xmlns="" id="{796A4EE7-25C0-4888-BB72-6542100A6E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xmlns="" id="{3A9D8B36-52A9-427D-9F8E-7CB47C69A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46E469-FF7B-4A86-B452-3E2C48A22F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15488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7ED159F7-212C-4571-9A9E-FCE93D901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D177DE64-F0F4-4907-8E21-CABE908DE8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xmlns="" id="{78EA4D79-6FAC-4561-85B2-5EA847F92A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xmlns="" id="{9273346C-746A-4807-BAD2-917AFDDDB2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7B595C-5560-43D8-AD22-2ADB7FC44F68}" type="datetimeFigureOut">
              <a:rPr lang="zh-CN" altLang="en-US" smtClean="0"/>
              <a:t>2019/10/28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xmlns="" id="{26B49D09-43A6-43CE-A6D9-E231AF2F9A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xmlns="" id="{2A14739D-B759-44FA-BDF3-194DC2363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46E469-FF7B-4A86-B452-3E2C48A22F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30970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847EA38F-ED3D-4E29-8274-143719EFB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xmlns="" id="{C25BD589-7A7D-4FAC-923B-D3073D64639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xmlns="" id="{687DD179-E70A-4DA9-A1B3-161E285B9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xmlns="" id="{54C238EE-2D4E-4C43-BDE1-79E0EFB2E33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7B595C-5560-43D8-AD22-2ADB7FC44F68}" type="datetimeFigureOut">
              <a:rPr lang="zh-CN" altLang="en-US" smtClean="0"/>
              <a:t>2019/10/28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xmlns="" id="{5C2A9524-8D98-417D-A1DA-8BA6ED4A0F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xmlns="" id="{5AE7D94D-D40B-4438-BE50-B8501877C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46E469-FF7B-4A86-B452-3E2C48A22F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96120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xmlns="" id="{ED1EA5E8-6A3E-4F9D-B9E7-BFA1076DF34B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072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2404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image" Target="../media/image6.tmp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slideLayout" Target="../slideLayouts/slideLayout7.xml"/><Relationship Id="rId5" Type="http://schemas.openxmlformats.org/officeDocument/2006/relationships/tags" Target="../tags/tag5.xml"/><Relationship Id="rId10" Type="http://schemas.openxmlformats.org/officeDocument/2006/relationships/tags" Target="../tags/tag10.xml"/><Relationship Id="rId4" Type="http://schemas.openxmlformats.org/officeDocument/2006/relationships/tags" Target="../tags/tag4.xml"/><Relationship Id="rId9" Type="http://schemas.openxmlformats.org/officeDocument/2006/relationships/tags" Target="../tags/tag9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tags" Target="../tags/tag18.xml"/><Relationship Id="rId13" Type="http://schemas.openxmlformats.org/officeDocument/2006/relationships/tags" Target="../tags/tag23.xml"/><Relationship Id="rId3" Type="http://schemas.openxmlformats.org/officeDocument/2006/relationships/tags" Target="../tags/tag13.xml"/><Relationship Id="rId7" Type="http://schemas.openxmlformats.org/officeDocument/2006/relationships/tags" Target="../tags/tag17.xml"/><Relationship Id="rId12" Type="http://schemas.openxmlformats.org/officeDocument/2006/relationships/tags" Target="../tags/tag22.xml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tags" Target="../tags/tag16.xml"/><Relationship Id="rId11" Type="http://schemas.openxmlformats.org/officeDocument/2006/relationships/tags" Target="../tags/tag21.xml"/><Relationship Id="rId5" Type="http://schemas.openxmlformats.org/officeDocument/2006/relationships/tags" Target="../tags/tag15.xml"/><Relationship Id="rId15" Type="http://schemas.openxmlformats.org/officeDocument/2006/relationships/image" Target="../media/image7.tmp"/><Relationship Id="rId10" Type="http://schemas.openxmlformats.org/officeDocument/2006/relationships/tags" Target="../tags/tag20.xml"/><Relationship Id="rId4" Type="http://schemas.openxmlformats.org/officeDocument/2006/relationships/tags" Target="../tags/tag14.xml"/><Relationship Id="rId9" Type="http://schemas.openxmlformats.org/officeDocument/2006/relationships/tags" Target="../tags/tag19.xml"/><Relationship Id="rId14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tags" Target="../tags/tag31.xml"/><Relationship Id="rId3" Type="http://schemas.openxmlformats.org/officeDocument/2006/relationships/tags" Target="../tags/tag26.xml"/><Relationship Id="rId7" Type="http://schemas.openxmlformats.org/officeDocument/2006/relationships/tags" Target="../tags/tag30.xml"/><Relationship Id="rId12" Type="http://schemas.openxmlformats.org/officeDocument/2006/relationships/image" Target="../media/image6.tmp"/><Relationship Id="rId2" Type="http://schemas.openxmlformats.org/officeDocument/2006/relationships/tags" Target="../tags/tag25.xml"/><Relationship Id="rId1" Type="http://schemas.openxmlformats.org/officeDocument/2006/relationships/tags" Target="../tags/tag24.xml"/><Relationship Id="rId6" Type="http://schemas.openxmlformats.org/officeDocument/2006/relationships/tags" Target="../tags/tag29.xml"/><Relationship Id="rId11" Type="http://schemas.openxmlformats.org/officeDocument/2006/relationships/slideLayout" Target="../slideLayouts/slideLayout7.xml"/><Relationship Id="rId5" Type="http://schemas.openxmlformats.org/officeDocument/2006/relationships/tags" Target="../tags/tag28.xml"/><Relationship Id="rId10" Type="http://schemas.openxmlformats.org/officeDocument/2006/relationships/tags" Target="../tags/tag33.xml"/><Relationship Id="rId4" Type="http://schemas.openxmlformats.org/officeDocument/2006/relationships/tags" Target="../tags/tag27.xml"/><Relationship Id="rId9" Type="http://schemas.openxmlformats.org/officeDocument/2006/relationships/tags" Target="../tags/tag3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tags" Target="../tags/tag41.xml"/><Relationship Id="rId3" Type="http://schemas.openxmlformats.org/officeDocument/2006/relationships/tags" Target="../tags/tag36.xml"/><Relationship Id="rId7" Type="http://schemas.openxmlformats.org/officeDocument/2006/relationships/tags" Target="../tags/tag40.xml"/><Relationship Id="rId12" Type="http://schemas.openxmlformats.org/officeDocument/2006/relationships/image" Target="../media/image6.tmp"/><Relationship Id="rId2" Type="http://schemas.openxmlformats.org/officeDocument/2006/relationships/tags" Target="../tags/tag35.xml"/><Relationship Id="rId1" Type="http://schemas.openxmlformats.org/officeDocument/2006/relationships/tags" Target="../tags/tag34.xml"/><Relationship Id="rId6" Type="http://schemas.openxmlformats.org/officeDocument/2006/relationships/tags" Target="../tags/tag39.xml"/><Relationship Id="rId11" Type="http://schemas.openxmlformats.org/officeDocument/2006/relationships/slideLayout" Target="../slideLayouts/slideLayout7.xml"/><Relationship Id="rId5" Type="http://schemas.openxmlformats.org/officeDocument/2006/relationships/tags" Target="../tags/tag38.xml"/><Relationship Id="rId10" Type="http://schemas.openxmlformats.org/officeDocument/2006/relationships/tags" Target="../tags/tag43.xml"/><Relationship Id="rId4" Type="http://schemas.openxmlformats.org/officeDocument/2006/relationships/tags" Target="../tags/tag37.xml"/><Relationship Id="rId9" Type="http://schemas.openxmlformats.org/officeDocument/2006/relationships/tags" Target="../tags/tag4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xmlns="" id="{9D84E549-B547-4D49-98E3-A28742A8BF0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90" t="2856" r="11790" b="18242"/>
          <a:stretch/>
        </p:blipFill>
        <p:spPr>
          <a:xfrm>
            <a:off x="0" y="8627"/>
            <a:ext cx="12192000" cy="6858000"/>
          </a:xfrm>
          <a:prstGeom prst="rect">
            <a:avLst/>
          </a:prstGeom>
        </p:spPr>
      </p:pic>
      <p:pic>
        <p:nvPicPr>
          <p:cNvPr id="3" name="图片 2" descr="c2c33e6a32bc9ec118dfac6d875d8fcb">
            <a:extLst>
              <a:ext uri="{FF2B5EF4-FFF2-40B4-BE49-F238E27FC236}">
                <a16:creationId xmlns:a16="http://schemas.microsoft.com/office/drawing/2014/main" xmlns="" id="{72707068-5C65-44E2-8F9E-5C5FD6D1EE1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59356" y="932344"/>
            <a:ext cx="8873288" cy="4992106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xmlns="" id="{6F941A70-3CF9-474B-9082-9F1B6EE9B7BE}"/>
              </a:ext>
            </a:extLst>
          </p:cNvPr>
          <p:cNvSpPr txBox="1"/>
          <p:nvPr/>
        </p:nvSpPr>
        <p:spPr>
          <a:xfrm>
            <a:off x="2765600" y="2468131"/>
            <a:ext cx="66608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迭代算法</a:t>
            </a:r>
            <a:endParaRPr lang="en-US" altLang="zh-CN" sz="6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/>
            <a:r>
              <a:rPr lang="zh-CN" altLang="en-US" sz="6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及其</a:t>
            </a:r>
            <a:r>
              <a:rPr lang="en-US" altLang="zh-CN" sz="6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for</a:t>
            </a:r>
            <a:r>
              <a:rPr lang="zh-CN" altLang="en-US" sz="6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语句</a:t>
            </a:r>
            <a:r>
              <a:rPr lang="zh-CN" altLang="en-US" sz="6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实现</a:t>
            </a:r>
          </a:p>
        </p:txBody>
      </p:sp>
    </p:spTree>
    <p:extLst>
      <p:ext uri="{BB962C8B-B14F-4D97-AF65-F5344CB8AC3E}">
        <p14:creationId xmlns:p14="http://schemas.microsoft.com/office/powerpoint/2010/main" val="3034985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>
            <a:extLst>
              <a:ext uri="{FF2B5EF4-FFF2-40B4-BE49-F238E27FC236}">
                <a16:creationId xmlns:a16="http://schemas.microsoft.com/office/drawing/2014/main" xmlns="" id="{43F568DB-DC08-4E25-BEEF-53513BCFE7B4}"/>
              </a:ext>
            </a:extLst>
          </p:cNvPr>
          <p:cNvSpPr/>
          <p:nvPr/>
        </p:nvSpPr>
        <p:spPr>
          <a:xfrm>
            <a:off x="1466460" y="2001041"/>
            <a:ext cx="6761921" cy="41888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zh-CN" sz="2200" dirty="0">
                <a:solidFill>
                  <a:srgbClr val="26262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……</a:t>
            </a:r>
          </a:p>
          <a:p>
            <a:pPr>
              <a:lnSpc>
                <a:spcPct val="110000"/>
              </a:lnSpc>
            </a:pPr>
            <a:r>
              <a:rPr lang="zh-CN" altLang="zh-CN" sz="2200" dirty="0">
                <a:solidFill>
                  <a:srgbClr val="26262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int main()</a:t>
            </a:r>
          </a:p>
          <a:p>
            <a:pPr>
              <a:lnSpc>
                <a:spcPct val="110000"/>
              </a:lnSpc>
            </a:pPr>
            <a:r>
              <a:rPr lang="zh-CN" altLang="zh-CN" sz="2200" dirty="0">
                <a:solidFill>
                  <a:srgbClr val="26262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{</a:t>
            </a:r>
            <a:r>
              <a:rPr lang="en-US" altLang="zh-CN" sz="2200" dirty="0">
                <a:solidFill>
                  <a:srgbClr val="26262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</a:t>
            </a:r>
            <a:r>
              <a:rPr lang="zh-CN" altLang="zh-CN" sz="2200" dirty="0">
                <a:solidFill>
                  <a:srgbClr val="26262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int n,sum;</a:t>
            </a:r>
          </a:p>
          <a:p>
            <a:pPr>
              <a:lnSpc>
                <a:spcPct val="110000"/>
              </a:lnSpc>
            </a:pPr>
            <a:r>
              <a:rPr lang="en-US" altLang="zh-CN" sz="2200" dirty="0">
                <a:solidFill>
                  <a:srgbClr val="26262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</a:t>
            </a:r>
            <a:r>
              <a:rPr lang="zh-CN" altLang="zh-CN" sz="2200" dirty="0">
                <a:solidFill>
                  <a:srgbClr val="26262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cout</a:t>
            </a:r>
            <a:r>
              <a:rPr lang="en-US" altLang="zh-CN" sz="2200" dirty="0">
                <a:solidFill>
                  <a:srgbClr val="26262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zh-CN" sz="2200" dirty="0">
                <a:solidFill>
                  <a:srgbClr val="26262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&lt;&lt;</a:t>
            </a:r>
            <a:r>
              <a:rPr lang="en-US" altLang="zh-CN" sz="2200" dirty="0">
                <a:solidFill>
                  <a:srgbClr val="26262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zh-CN" sz="2200" dirty="0">
                <a:solidFill>
                  <a:srgbClr val="26262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"请输入要累加的最大整数："&lt;&lt;endl;</a:t>
            </a:r>
          </a:p>
          <a:p>
            <a:pPr>
              <a:lnSpc>
                <a:spcPct val="110000"/>
              </a:lnSpc>
            </a:pPr>
            <a:r>
              <a:rPr lang="zh-CN" altLang="zh-CN" sz="2200" dirty="0">
                <a:solidFill>
                  <a:srgbClr val="26262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cin</a:t>
            </a:r>
            <a:r>
              <a:rPr lang="en-US" altLang="zh-CN" sz="2200" dirty="0">
                <a:solidFill>
                  <a:srgbClr val="26262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zh-CN" sz="2200" dirty="0">
                <a:solidFill>
                  <a:srgbClr val="26262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&gt;&gt;</a:t>
            </a:r>
            <a:r>
              <a:rPr lang="en-US" altLang="zh-CN" sz="2200" dirty="0">
                <a:solidFill>
                  <a:srgbClr val="26262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zh-CN" sz="2200" dirty="0">
                <a:solidFill>
                  <a:srgbClr val="26262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n;</a:t>
            </a:r>
          </a:p>
          <a:p>
            <a:pPr>
              <a:lnSpc>
                <a:spcPct val="110000"/>
              </a:lnSpc>
            </a:pPr>
            <a:r>
              <a:rPr lang="zh-CN" altLang="zh-CN" sz="2200" dirty="0">
                <a:solidFill>
                  <a:srgbClr val="26262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sum=0;</a:t>
            </a:r>
          </a:p>
          <a:p>
            <a:pPr>
              <a:lnSpc>
                <a:spcPct val="110000"/>
              </a:lnSpc>
            </a:pPr>
            <a:r>
              <a:rPr lang="zh-CN" altLang="zh-CN" sz="2200" dirty="0">
                <a:solidFill>
                  <a:srgbClr val="26262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</a:t>
            </a:r>
            <a:r>
              <a:rPr lang="zh-CN" altLang="zh-CN" sz="22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for</a:t>
            </a:r>
            <a:r>
              <a:rPr lang="en-US" altLang="zh-CN" sz="22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zh-CN" sz="22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lang="en-US" altLang="zh-CN" sz="22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zh-CN" sz="22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int i=1; </a:t>
            </a:r>
            <a:r>
              <a:rPr lang="en-US" altLang="zh-CN" sz="22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zh-CN" sz="22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i&lt;=n; i++)</a:t>
            </a:r>
          </a:p>
          <a:p>
            <a:pPr>
              <a:lnSpc>
                <a:spcPct val="110000"/>
              </a:lnSpc>
            </a:pPr>
            <a:r>
              <a:rPr lang="zh-CN" altLang="zh-CN" sz="2200" dirty="0">
                <a:solidFill>
                  <a:srgbClr val="26262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	sum=sum+i;</a:t>
            </a:r>
          </a:p>
          <a:p>
            <a:pPr>
              <a:lnSpc>
                <a:spcPct val="110000"/>
              </a:lnSpc>
            </a:pPr>
            <a:r>
              <a:rPr lang="zh-CN" altLang="zh-CN" sz="2200" dirty="0">
                <a:solidFill>
                  <a:srgbClr val="26262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cout&lt;&lt;"</a:t>
            </a:r>
            <a:r>
              <a:rPr lang="en-US" altLang="zh-CN" sz="2200" dirty="0">
                <a:solidFill>
                  <a:srgbClr val="26262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1+2+3+,…,+n</a:t>
            </a:r>
            <a:r>
              <a:rPr lang="zh-CN" altLang="zh-CN" sz="2200" dirty="0">
                <a:solidFill>
                  <a:srgbClr val="26262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的结果为："&lt;&lt;sum&lt;&lt;endl;</a:t>
            </a:r>
          </a:p>
          <a:p>
            <a:pPr>
              <a:lnSpc>
                <a:spcPct val="110000"/>
              </a:lnSpc>
            </a:pPr>
            <a:r>
              <a:rPr lang="zh-CN" altLang="zh-CN" sz="2200" dirty="0">
                <a:solidFill>
                  <a:srgbClr val="26262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return 0;</a:t>
            </a:r>
          </a:p>
          <a:p>
            <a:pPr>
              <a:lnSpc>
                <a:spcPct val="110000"/>
              </a:lnSpc>
            </a:pPr>
            <a:r>
              <a:rPr lang="zh-CN" altLang="zh-CN" sz="2200" dirty="0">
                <a:solidFill>
                  <a:srgbClr val="26262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}</a:t>
            </a:r>
          </a:p>
        </p:txBody>
      </p:sp>
      <p:grpSp>
        <p:nvGrpSpPr>
          <p:cNvPr id="31" name="组合 30">
            <a:extLst>
              <a:ext uri="{FF2B5EF4-FFF2-40B4-BE49-F238E27FC236}">
                <a16:creationId xmlns:a16="http://schemas.microsoft.com/office/drawing/2014/main" xmlns="" id="{90FBE3FD-DC53-45C6-8F4D-AB6D8B5BBF50}"/>
              </a:ext>
            </a:extLst>
          </p:cNvPr>
          <p:cNvGrpSpPr/>
          <p:nvPr/>
        </p:nvGrpSpPr>
        <p:grpSpPr>
          <a:xfrm rot="10800000" flipH="1">
            <a:off x="807528" y="2060228"/>
            <a:ext cx="7566068" cy="4379071"/>
            <a:chOff x="850264" y="1121062"/>
            <a:chExt cx="11341335" cy="5967853"/>
          </a:xfrm>
        </p:grpSpPr>
        <p:grpSp>
          <p:nvGrpSpPr>
            <p:cNvPr id="46" name="组合 45">
              <a:extLst>
                <a:ext uri="{FF2B5EF4-FFF2-40B4-BE49-F238E27FC236}">
                  <a16:creationId xmlns:a16="http://schemas.microsoft.com/office/drawing/2014/main" xmlns="" id="{C034D436-CC8D-4726-8827-81AD19082DF5}"/>
                </a:ext>
              </a:extLst>
            </p:cNvPr>
            <p:cNvGrpSpPr/>
            <p:nvPr/>
          </p:nvGrpSpPr>
          <p:grpSpPr>
            <a:xfrm>
              <a:off x="850264" y="1121062"/>
              <a:ext cx="11341335" cy="5967853"/>
              <a:chOff x="850264" y="1121062"/>
              <a:chExt cx="11341335" cy="5967853"/>
            </a:xfrm>
          </p:grpSpPr>
          <p:sp>
            <p:nvSpPr>
              <p:cNvPr id="50" name="任意多边形 3">
                <a:extLst>
                  <a:ext uri="{FF2B5EF4-FFF2-40B4-BE49-F238E27FC236}">
                    <a16:creationId xmlns:a16="http://schemas.microsoft.com/office/drawing/2014/main" xmlns="" id="{AEC62310-1B5A-447F-85D9-482023125249}"/>
                  </a:ext>
                </a:extLst>
              </p:cNvPr>
              <p:cNvSpPr/>
              <p:nvPr/>
            </p:nvSpPr>
            <p:spPr>
              <a:xfrm>
                <a:off x="850264" y="1121062"/>
                <a:ext cx="11341335" cy="5967853"/>
              </a:xfrm>
              <a:custGeom>
                <a:avLst/>
                <a:gdLst>
                  <a:gd name="connsiteX0" fmla="*/ 7831355 w 10491473"/>
                  <a:gd name="connsiteY0" fmla="*/ 0 h 4877076"/>
                  <a:gd name="connsiteX1" fmla="*/ 9266735 w 10491473"/>
                  <a:gd name="connsiteY1" fmla="*/ 0 h 4877076"/>
                  <a:gd name="connsiteX2" fmla="*/ 9506378 w 10491473"/>
                  <a:gd name="connsiteY2" fmla="*/ 273194 h 4877076"/>
                  <a:gd name="connsiteX3" fmla="*/ 9724144 w 10491473"/>
                  <a:gd name="connsiteY3" fmla="*/ 273194 h 4877076"/>
                  <a:gd name="connsiteX4" fmla="*/ 10491473 w 10491473"/>
                  <a:gd name="connsiteY4" fmla="*/ 1040523 h 4877076"/>
                  <a:gd name="connsiteX5" fmla="*/ 10491473 w 10491473"/>
                  <a:gd name="connsiteY5" fmla="*/ 4877076 h 4877076"/>
                  <a:gd name="connsiteX6" fmla="*/ 10083708 w 10491473"/>
                  <a:gd name="connsiteY6" fmla="*/ 4877076 h 4877076"/>
                  <a:gd name="connsiteX7" fmla="*/ 9976858 w 10491473"/>
                  <a:gd name="connsiteY7" fmla="*/ 4718650 h 4877076"/>
                  <a:gd name="connsiteX8" fmla="*/ 9017366 w 10491473"/>
                  <a:gd name="connsiteY8" fmla="*/ 4718650 h 4877076"/>
                  <a:gd name="connsiteX9" fmla="*/ 8910516 w 10491473"/>
                  <a:gd name="connsiteY9" fmla="*/ 4877076 h 4877076"/>
                  <a:gd name="connsiteX10" fmla="*/ 767329 w 10491473"/>
                  <a:gd name="connsiteY10" fmla="*/ 4877076 h 4877076"/>
                  <a:gd name="connsiteX11" fmla="*/ 0 w 10491473"/>
                  <a:gd name="connsiteY11" fmla="*/ 4109747 h 4877076"/>
                  <a:gd name="connsiteX12" fmla="*/ 0 w 10491473"/>
                  <a:gd name="connsiteY12" fmla="*/ 3233529 h 4877076"/>
                  <a:gd name="connsiteX13" fmla="*/ 177598 w 10491473"/>
                  <a:gd name="connsiteY13" fmla="*/ 3068263 h 4877076"/>
                  <a:gd name="connsiteX14" fmla="*/ 177598 w 10491473"/>
                  <a:gd name="connsiteY14" fmla="*/ 2401062 h 4877076"/>
                  <a:gd name="connsiteX15" fmla="*/ 0 w 10491473"/>
                  <a:gd name="connsiteY15" fmla="*/ 2235796 h 4877076"/>
                  <a:gd name="connsiteX16" fmla="*/ 0 w 10491473"/>
                  <a:gd name="connsiteY16" fmla="*/ 273194 h 4877076"/>
                  <a:gd name="connsiteX17" fmla="*/ 433369 w 10491473"/>
                  <a:gd name="connsiteY17" fmla="*/ 273194 h 4877076"/>
                  <a:gd name="connsiteX18" fmla="*/ 673292 w 10491473"/>
                  <a:gd name="connsiteY18" fmla="*/ 1376 h 4877076"/>
                  <a:gd name="connsiteX19" fmla="*/ 2113993 w 10491473"/>
                  <a:gd name="connsiteY19" fmla="*/ 1376 h 4877076"/>
                  <a:gd name="connsiteX20" fmla="*/ 2353916 w 10491473"/>
                  <a:gd name="connsiteY20" fmla="*/ 273194 h 4877076"/>
                  <a:gd name="connsiteX21" fmla="*/ 7591712 w 10491473"/>
                  <a:gd name="connsiteY21" fmla="*/ 273194 h 48770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0491473" h="4877076">
                    <a:moveTo>
                      <a:pt x="7831355" y="0"/>
                    </a:moveTo>
                    <a:lnTo>
                      <a:pt x="9266735" y="0"/>
                    </a:lnTo>
                    <a:lnTo>
                      <a:pt x="9506378" y="273194"/>
                    </a:lnTo>
                    <a:lnTo>
                      <a:pt x="9724144" y="273194"/>
                    </a:lnTo>
                    <a:lnTo>
                      <a:pt x="10491473" y="1040523"/>
                    </a:lnTo>
                    <a:lnTo>
                      <a:pt x="10491473" y="4877076"/>
                    </a:lnTo>
                    <a:lnTo>
                      <a:pt x="10083708" y="4877076"/>
                    </a:lnTo>
                    <a:lnTo>
                      <a:pt x="9976858" y="4718650"/>
                    </a:lnTo>
                    <a:lnTo>
                      <a:pt x="9017366" y="4718650"/>
                    </a:lnTo>
                    <a:lnTo>
                      <a:pt x="8910516" y="4877076"/>
                    </a:lnTo>
                    <a:lnTo>
                      <a:pt x="767329" y="4877076"/>
                    </a:lnTo>
                    <a:lnTo>
                      <a:pt x="0" y="4109747"/>
                    </a:lnTo>
                    <a:lnTo>
                      <a:pt x="0" y="3233529"/>
                    </a:lnTo>
                    <a:lnTo>
                      <a:pt x="177598" y="3068263"/>
                    </a:lnTo>
                    <a:lnTo>
                      <a:pt x="177598" y="2401062"/>
                    </a:lnTo>
                    <a:lnTo>
                      <a:pt x="0" y="2235796"/>
                    </a:lnTo>
                    <a:lnTo>
                      <a:pt x="0" y="273194"/>
                    </a:lnTo>
                    <a:lnTo>
                      <a:pt x="433369" y="273194"/>
                    </a:lnTo>
                    <a:lnTo>
                      <a:pt x="673292" y="1376"/>
                    </a:lnTo>
                    <a:lnTo>
                      <a:pt x="2113993" y="1376"/>
                    </a:lnTo>
                    <a:lnTo>
                      <a:pt x="2353916" y="273194"/>
                    </a:lnTo>
                    <a:lnTo>
                      <a:pt x="7591712" y="273194"/>
                    </a:lnTo>
                    <a:close/>
                  </a:path>
                </a:pathLst>
              </a:custGeom>
              <a:no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 dirty="0"/>
              </a:p>
            </p:txBody>
          </p:sp>
          <p:grpSp>
            <p:nvGrpSpPr>
              <p:cNvPr id="51" name="组合 50">
                <a:extLst>
                  <a:ext uri="{FF2B5EF4-FFF2-40B4-BE49-F238E27FC236}">
                    <a16:creationId xmlns:a16="http://schemas.microsoft.com/office/drawing/2014/main" xmlns="" id="{D04D882F-D765-454D-B8BB-8AB542E21A37}"/>
                  </a:ext>
                </a:extLst>
              </p:cNvPr>
              <p:cNvGrpSpPr/>
              <p:nvPr/>
            </p:nvGrpSpPr>
            <p:grpSpPr>
              <a:xfrm flipH="1">
                <a:off x="9396022" y="1214499"/>
                <a:ext cx="1573210" cy="303301"/>
                <a:chOff x="7840886" y="1213812"/>
                <a:chExt cx="1547283" cy="303301"/>
              </a:xfrm>
            </p:grpSpPr>
            <p:sp>
              <p:nvSpPr>
                <p:cNvPr id="52" name="平行四边形 51">
                  <a:extLst>
                    <a:ext uri="{FF2B5EF4-FFF2-40B4-BE49-F238E27FC236}">
                      <a16:creationId xmlns:a16="http://schemas.microsoft.com/office/drawing/2014/main" xmlns="" id="{2C9F9C86-FE79-4498-A15B-F993606FC129}"/>
                    </a:ext>
                  </a:extLst>
                </p:cNvPr>
                <p:cNvSpPr/>
                <p:nvPr/>
              </p:nvSpPr>
              <p:spPr>
                <a:xfrm>
                  <a:off x="8797261" y="1213812"/>
                  <a:ext cx="590908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solidFill>
                      <a:srgbClr val="6AE7FF"/>
                    </a:solidFill>
                  </a:endParaRPr>
                </a:p>
              </p:txBody>
            </p:sp>
            <p:sp>
              <p:nvSpPr>
                <p:cNvPr id="53" name="平行四边形 52">
                  <a:extLst>
                    <a:ext uri="{FF2B5EF4-FFF2-40B4-BE49-F238E27FC236}">
                      <a16:creationId xmlns:a16="http://schemas.microsoft.com/office/drawing/2014/main" xmlns="" id="{8B7D5270-9BCC-40E6-97FF-AF93DC3490A9}"/>
                    </a:ext>
                  </a:extLst>
                </p:cNvPr>
                <p:cNvSpPr/>
                <p:nvPr/>
              </p:nvSpPr>
              <p:spPr>
                <a:xfrm>
                  <a:off x="8325770" y="1213812"/>
                  <a:ext cx="590910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solidFill>
                      <a:srgbClr val="6AE7FF"/>
                    </a:solidFill>
                  </a:endParaRPr>
                </a:p>
              </p:txBody>
            </p:sp>
            <p:sp>
              <p:nvSpPr>
                <p:cNvPr id="54" name="平行四边形 53">
                  <a:extLst>
                    <a:ext uri="{FF2B5EF4-FFF2-40B4-BE49-F238E27FC236}">
                      <a16:creationId xmlns:a16="http://schemas.microsoft.com/office/drawing/2014/main" xmlns="" id="{4D8695C3-573D-459C-AADA-886387DC22DA}"/>
                    </a:ext>
                  </a:extLst>
                </p:cNvPr>
                <p:cNvSpPr/>
                <p:nvPr/>
              </p:nvSpPr>
              <p:spPr>
                <a:xfrm>
                  <a:off x="7840886" y="1213812"/>
                  <a:ext cx="590908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solidFill>
                      <a:srgbClr val="6AE7FF"/>
                    </a:solidFill>
                  </a:endParaRPr>
                </a:p>
              </p:txBody>
            </p:sp>
          </p:grpSp>
        </p:grpSp>
        <p:sp>
          <p:nvSpPr>
            <p:cNvPr id="47" name="平行四边形 46">
              <a:extLst>
                <a:ext uri="{FF2B5EF4-FFF2-40B4-BE49-F238E27FC236}">
                  <a16:creationId xmlns:a16="http://schemas.microsoft.com/office/drawing/2014/main" xmlns="" id="{EC69598C-15B9-43A9-8825-0C0C5DB84F58}"/>
                </a:ext>
              </a:extLst>
            </p:cNvPr>
            <p:cNvSpPr/>
            <p:nvPr/>
          </p:nvSpPr>
          <p:spPr>
            <a:xfrm>
              <a:off x="1509336" y="1215185"/>
              <a:ext cx="590909" cy="301925"/>
            </a:xfrm>
            <a:prstGeom prst="parallelogram">
              <a:avLst>
                <a:gd name="adj" fmla="val 87857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rgbClr val="6AE7FF"/>
                </a:solidFill>
              </a:endParaRPr>
            </a:p>
          </p:txBody>
        </p:sp>
        <p:sp>
          <p:nvSpPr>
            <p:cNvPr id="48" name="平行四边形 47">
              <a:extLst>
                <a:ext uri="{FF2B5EF4-FFF2-40B4-BE49-F238E27FC236}">
                  <a16:creationId xmlns:a16="http://schemas.microsoft.com/office/drawing/2014/main" xmlns="" id="{1EC5C367-3545-4ACC-8EB5-1DC58E2F1973}"/>
                </a:ext>
              </a:extLst>
            </p:cNvPr>
            <p:cNvSpPr/>
            <p:nvPr/>
          </p:nvSpPr>
          <p:spPr>
            <a:xfrm>
              <a:off x="1994224" y="1215185"/>
              <a:ext cx="590909" cy="301925"/>
            </a:xfrm>
            <a:prstGeom prst="parallelogram">
              <a:avLst>
                <a:gd name="adj" fmla="val 87857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rgbClr val="6AE7FF"/>
                </a:solidFill>
              </a:endParaRPr>
            </a:p>
          </p:txBody>
        </p:sp>
        <p:sp>
          <p:nvSpPr>
            <p:cNvPr id="49" name="平行四边形 48">
              <a:extLst>
                <a:ext uri="{FF2B5EF4-FFF2-40B4-BE49-F238E27FC236}">
                  <a16:creationId xmlns:a16="http://schemas.microsoft.com/office/drawing/2014/main" xmlns="" id="{793F8E33-02C5-4E59-8093-8A183A92DDA1}"/>
                </a:ext>
              </a:extLst>
            </p:cNvPr>
            <p:cNvSpPr/>
            <p:nvPr/>
          </p:nvSpPr>
          <p:spPr>
            <a:xfrm>
              <a:off x="2465712" y="1215185"/>
              <a:ext cx="590909" cy="301925"/>
            </a:xfrm>
            <a:prstGeom prst="parallelogram">
              <a:avLst>
                <a:gd name="adj" fmla="val 87857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 dirty="0">
                <a:solidFill>
                  <a:srgbClr val="6AE7FF"/>
                </a:solidFill>
              </a:endParaRPr>
            </a:p>
          </p:txBody>
        </p:sp>
      </p:grpSp>
      <p:grpSp>
        <p:nvGrpSpPr>
          <p:cNvPr id="24" name="组合 31">
            <a:extLst>
              <a:ext uri="{FF2B5EF4-FFF2-40B4-BE49-F238E27FC236}">
                <a16:creationId xmlns:a16="http://schemas.microsoft.com/office/drawing/2014/main" xmlns="" id="{024083C3-44DE-4F2A-8AAD-4C10C0C3E8A0}"/>
              </a:ext>
            </a:extLst>
          </p:cNvPr>
          <p:cNvGrpSpPr/>
          <p:nvPr/>
        </p:nvGrpSpPr>
        <p:grpSpPr>
          <a:xfrm>
            <a:off x="8637147" y="2215187"/>
            <a:ext cx="3094893" cy="3358921"/>
            <a:chOff x="4188196" y="2127479"/>
            <a:chExt cx="3910692" cy="3650794"/>
          </a:xfrm>
        </p:grpSpPr>
        <p:grpSp>
          <p:nvGrpSpPr>
            <p:cNvPr id="25" name="组合 32">
              <a:extLst>
                <a:ext uri="{FF2B5EF4-FFF2-40B4-BE49-F238E27FC236}">
                  <a16:creationId xmlns:a16="http://schemas.microsoft.com/office/drawing/2014/main" xmlns="" id="{3AA24CC7-89E0-4E16-89AE-D74BA8F7BA43}"/>
                </a:ext>
              </a:extLst>
            </p:cNvPr>
            <p:cNvGrpSpPr/>
            <p:nvPr/>
          </p:nvGrpSpPr>
          <p:grpSpPr>
            <a:xfrm>
              <a:off x="4188196" y="2127479"/>
              <a:ext cx="3910692" cy="3650794"/>
              <a:chOff x="4188196" y="2127479"/>
              <a:chExt cx="3910692" cy="3650794"/>
            </a:xfrm>
          </p:grpSpPr>
          <p:sp>
            <p:nvSpPr>
              <p:cNvPr id="30" name="任意多边形 93">
                <a:extLst>
                  <a:ext uri="{FF2B5EF4-FFF2-40B4-BE49-F238E27FC236}">
                    <a16:creationId xmlns:a16="http://schemas.microsoft.com/office/drawing/2014/main" xmlns="" id="{640FFA69-62C4-44A0-8BCA-8BBB7C934966}"/>
                  </a:ext>
                </a:extLst>
              </p:cNvPr>
              <p:cNvSpPr/>
              <p:nvPr/>
            </p:nvSpPr>
            <p:spPr>
              <a:xfrm flipH="1" flipV="1">
                <a:off x="7777063" y="5461228"/>
                <a:ext cx="321825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solidFill>
                  <a:srgbClr val="0070C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2" name="矩形: 圆角 38">
                <a:extLst>
                  <a:ext uri="{FF2B5EF4-FFF2-40B4-BE49-F238E27FC236}">
                    <a16:creationId xmlns:a16="http://schemas.microsoft.com/office/drawing/2014/main" xmlns="" id="{B7847636-DF3B-4C47-BE7A-86265761548C}"/>
                  </a:ext>
                </a:extLst>
              </p:cNvPr>
              <p:cNvSpPr/>
              <p:nvPr/>
            </p:nvSpPr>
            <p:spPr>
              <a:xfrm>
                <a:off x="4267200" y="2209801"/>
                <a:ext cx="3734346" cy="3486150"/>
              </a:xfrm>
              <a:prstGeom prst="roundRect">
                <a:avLst>
                  <a:gd name="adj" fmla="val 1939"/>
                </a:avLst>
              </a:prstGeom>
              <a:no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" name="任意多边形 93">
                <a:extLst>
                  <a:ext uri="{FF2B5EF4-FFF2-40B4-BE49-F238E27FC236}">
                    <a16:creationId xmlns:a16="http://schemas.microsoft.com/office/drawing/2014/main" xmlns="" id="{CBBC380F-1643-46F0-9834-84EF53CF1C61}"/>
                  </a:ext>
                </a:extLst>
              </p:cNvPr>
              <p:cNvSpPr/>
              <p:nvPr/>
            </p:nvSpPr>
            <p:spPr>
              <a:xfrm rot="16200000" flipH="1" flipV="1">
                <a:off x="7774673" y="2129869"/>
                <a:ext cx="321825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solidFill>
                  <a:srgbClr val="0070C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4" name="任意多边形 93">
                <a:extLst>
                  <a:ext uri="{FF2B5EF4-FFF2-40B4-BE49-F238E27FC236}">
                    <a16:creationId xmlns:a16="http://schemas.microsoft.com/office/drawing/2014/main" xmlns="" id="{C83002C2-775B-4D70-A58C-05E3A944888E}"/>
                  </a:ext>
                </a:extLst>
              </p:cNvPr>
              <p:cNvSpPr/>
              <p:nvPr/>
            </p:nvSpPr>
            <p:spPr>
              <a:xfrm rot="10800000" flipH="1" flipV="1">
                <a:off x="4188196" y="2129438"/>
                <a:ext cx="321825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solidFill>
                  <a:srgbClr val="0070C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5" name="任意多边形 93">
                <a:extLst>
                  <a:ext uri="{FF2B5EF4-FFF2-40B4-BE49-F238E27FC236}">
                    <a16:creationId xmlns:a16="http://schemas.microsoft.com/office/drawing/2014/main" xmlns="" id="{DB31A219-A498-41A0-BC78-94C2E9606C11}"/>
                  </a:ext>
                </a:extLst>
              </p:cNvPr>
              <p:cNvSpPr/>
              <p:nvPr/>
            </p:nvSpPr>
            <p:spPr>
              <a:xfrm rot="5400000" flipH="1" flipV="1">
                <a:off x="4185924" y="5458838"/>
                <a:ext cx="321825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solidFill>
                  <a:srgbClr val="0070C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26" name="直接连接符 33">
              <a:extLst>
                <a:ext uri="{FF2B5EF4-FFF2-40B4-BE49-F238E27FC236}">
                  <a16:creationId xmlns:a16="http://schemas.microsoft.com/office/drawing/2014/main" xmlns="" id="{6589BBD2-A0A7-4DEB-A861-3FABBC2AFE1E}"/>
                </a:ext>
              </a:extLst>
            </p:cNvPr>
            <p:cNvCxnSpPr/>
            <p:nvPr/>
          </p:nvCxnSpPr>
          <p:spPr>
            <a:xfrm>
              <a:off x="4563555" y="2148488"/>
              <a:ext cx="3116166" cy="0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34">
              <a:extLst>
                <a:ext uri="{FF2B5EF4-FFF2-40B4-BE49-F238E27FC236}">
                  <a16:creationId xmlns:a16="http://schemas.microsoft.com/office/drawing/2014/main" xmlns="" id="{3E84D27D-ABB6-424F-998E-F35169A00430}"/>
                </a:ext>
              </a:extLst>
            </p:cNvPr>
            <p:cNvCxnSpPr/>
            <p:nvPr/>
          </p:nvCxnSpPr>
          <p:spPr>
            <a:xfrm>
              <a:off x="4585815" y="5759223"/>
              <a:ext cx="3116166" cy="0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35">
              <a:extLst>
                <a:ext uri="{FF2B5EF4-FFF2-40B4-BE49-F238E27FC236}">
                  <a16:creationId xmlns:a16="http://schemas.microsoft.com/office/drawing/2014/main" xmlns="" id="{51F1A288-2B63-44D0-805C-CBCB24320F9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07548" y="2543175"/>
              <a:ext cx="1" cy="2828925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36">
              <a:extLst>
                <a:ext uri="{FF2B5EF4-FFF2-40B4-BE49-F238E27FC236}">
                  <a16:creationId xmlns:a16="http://schemas.microsoft.com/office/drawing/2014/main" xmlns="" id="{291B5C8D-C43F-425A-BCB8-77203C63E7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068040" y="2562290"/>
              <a:ext cx="1" cy="2828925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矩形 2">
            <a:extLst>
              <a:ext uri="{FF2B5EF4-FFF2-40B4-BE49-F238E27FC236}">
                <a16:creationId xmlns:a16="http://schemas.microsoft.com/office/drawing/2014/main" xmlns="" id="{43E10629-69AF-47CC-9277-641850461696}"/>
              </a:ext>
            </a:extLst>
          </p:cNvPr>
          <p:cNvSpPr/>
          <p:nvPr/>
        </p:nvSpPr>
        <p:spPr>
          <a:xfrm>
            <a:off x="8951820" y="2615236"/>
            <a:ext cx="252553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问题：</a:t>
            </a:r>
            <a:endParaRPr lang="en-US" altLang="zh-CN" sz="2400" dirty="0">
              <a:solidFill>
                <a:srgbClr val="0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如何编程求解：</a:t>
            </a:r>
            <a:endParaRPr lang="en-US" altLang="zh-CN" sz="2400" dirty="0">
              <a:solidFill>
                <a:srgbClr val="0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lang="zh-CN" alt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到</a:t>
            </a: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100</a:t>
            </a:r>
            <a:r>
              <a:rPr lang="zh-CN" alt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之间所有偶数的和</a:t>
            </a:r>
            <a:endParaRPr lang="en-US" altLang="zh-CN" sz="2400" dirty="0">
              <a:solidFill>
                <a:srgbClr val="0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57" name="组合 56">
            <a:extLst>
              <a:ext uri="{FF2B5EF4-FFF2-40B4-BE49-F238E27FC236}">
                <a16:creationId xmlns:a16="http://schemas.microsoft.com/office/drawing/2014/main" xmlns="" id="{1CF5272C-61EA-4BA6-82C3-D2C8BC9DBDDA}"/>
              </a:ext>
            </a:extLst>
          </p:cNvPr>
          <p:cNvGrpSpPr/>
          <p:nvPr/>
        </p:nvGrpSpPr>
        <p:grpSpPr>
          <a:xfrm>
            <a:off x="679946" y="943242"/>
            <a:ext cx="10836318" cy="1013743"/>
            <a:chOff x="679946" y="943242"/>
            <a:chExt cx="10490119" cy="1013743"/>
          </a:xfrm>
        </p:grpSpPr>
        <p:sp>
          <p:nvSpPr>
            <p:cNvPr id="58" name="矩形 57">
              <a:extLst>
                <a:ext uri="{FF2B5EF4-FFF2-40B4-BE49-F238E27FC236}">
                  <a16:creationId xmlns:a16="http://schemas.microsoft.com/office/drawing/2014/main" xmlns="" id="{5C8C2877-D49A-413D-8F75-A7CE4F41EF8E}"/>
                </a:ext>
              </a:extLst>
            </p:cNvPr>
            <p:cNvSpPr/>
            <p:nvPr/>
          </p:nvSpPr>
          <p:spPr>
            <a:xfrm>
              <a:off x="749027" y="984583"/>
              <a:ext cx="10394688" cy="904036"/>
            </a:xfrm>
            <a:prstGeom prst="rect">
              <a:avLst/>
            </a:prstGeom>
            <a:noFill/>
            <a:ln w="127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流程图: 手动输入 58">
              <a:extLst>
                <a:ext uri="{FF2B5EF4-FFF2-40B4-BE49-F238E27FC236}">
                  <a16:creationId xmlns:a16="http://schemas.microsoft.com/office/drawing/2014/main" xmlns="" id="{412F7FFA-60BD-437F-8A1E-538A5133F44D}"/>
                </a:ext>
              </a:extLst>
            </p:cNvPr>
            <p:cNvSpPr/>
            <p:nvPr/>
          </p:nvSpPr>
          <p:spPr>
            <a:xfrm rot="5400000">
              <a:off x="898073" y="794195"/>
              <a:ext cx="1013743" cy="1311837"/>
            </a:xfrm>
            <a:prstGeom prst="flowChartManualInput">
              <a:avLst/>
            </a:prstGeom>
            <a:solidFill>
              <a:srgbClr val="0070C0"/>
            </a:solidFill>
            <a:ln>
              <a:solidFill>
                <a:srgbClr val="4788E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文本框 59">
              <a:extLst>
                <a:ext uri="{FF2B5EF4-FFF2-40B4-BE49-F238E27FC236}">
                  <a16:creationId xmlns:a16="http://schemas.microsoft.com/office/drawing/2014/main" xmlns="" id="{15F57B23-EF33-48D4-837C-EC48F08E9583}"/>
                </a:ext>
              </a:extLst>
            </p:cNvPr>
            <p:cNvSpPr txBox="1"/>
            <p:nvPr/>
          </p:nvSpPr>
          <p:spPr>
            <a:xfrm>
              <a:off x="679946" y="1230305"/>
              <a:ext cx="118776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【</a:t>
              </a:r>
              <a:r>
                <a:rPr lang="zh-CN" altLang="en-US" sz="24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例</a:t>
              </a:r>
              <a:r>
                <a:rPr lang="en-US" altLang="zh-CN" sz="24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2】</a:t>
              </a:r>
              <a:endParaRPr lang="zh-CN" alt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61" name="文本框 60">
              <a:extLst>
                <a:ext uri="{FF2B5EF4-FFF2-40B4-BE49-F238E27FC236}">
                  <a16:creationId xmlns:a16="http://schemas.microsoft.com/office/drawing/2014/main" xmlns="" id="{24A16E77-BFB8-4B9F-96F7-EE8A63046BF1}"/>
                </a:ext>
              </a:extLst>
            </p:cNvPr>
            <p:cNvSpPr txBox="1"/>
            <p:nvPr/>
          </p:nvSpPr>
          <p:spPr>
            <a:xfrm>
              <a:off x="2137235" y="1017393"/>
              <a:ext cx="901875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rgbClr val="262626"/>
                  </a:solidFill>
                  <a:latin typeface="Times New Roman" panose="02020603050405020304" pitchFamily="18" charset="0"/>
                  <a:ea typeface="微软雅黑" pitchFamily="34" charset="-122"/>
                  <a:cs typeface="Times New Roman" panose="02020603050405020304" pitchFamily="18" charset="0"/>
                </a:rPr>
                <a:t>根据前面给出的迭代算法，编写程序，用</a:t>
              </a:r>
              <a:r>
                <a:rPr lang="en-US" altLang="zh-CN" sz="2400" dirty="0">
                  <a:solidFill>
                    <a:srgbClr val="262626"/>
                  </a:solidFill>
                  <a:latin typeface="Times New Roman" panose="02020603050405020304" pitchFamily="18" charset="0"/>
                  <a:ea typeface="微软雅黑" pitchFamily="34" charset="-122"/>
                  <a:cs typeface="Times New Roman" panose="02020603050405020304" pitchFamily="18" charset="0"/>
                </a:rPr>
                <a:t>C++</a:t>
              </a:r>
              <a:r>
                <a:rPr lang="zh-CN" altLang="en-US" sz="2400" dirty="0">
                  <a:solidFill>
                    <a:srgbClr val="262626"/>
                  </a:solidFill>
                  <a:latin typeface="Times New Roman" panose="02020603050405020304" pitchFamily="18" charset="0"/>
                  <a:ea typeface="微软雅黑" pitchFamily="34" charset="-122"/>
                  <a:cs typeface="Times New Roman" panose="02020603050405020304" pitchFamily="18" charset="0"/>
                </a:rPr>
                <a:t>的</a:t>
              </a:r>
              <a:r>
                <a:rPr lang="en-US" altLang="zh-CN" sz="2400" dirty="0">
                  <a:solidFill>
                    <a:srgbClr val="262626"/>
                  </a:solidFill>
                  <a:latin typeface="Times New Roman" panose="02020603050405020304" pitchFamily="18" charset="0"/>
                  <a:ea typeface="微软雅黑" pitchFamily="34" charset="-122"/>
                  <a:cs typeface="Times New Roman" panose="02020603050405020304" pitchFamily="18" charset="0"/>
                </a:rPr>
                <a:t>for</a:t>
              </a:r>
              <a:r>
                <a:rPr lang="zh-CN" altLang="en-US" sz="2400" dirty="0">
                  <a:solidFill>
                    <a:srgbClr val="262626"/>
                  </a:solidFill>
                  <a:latin typeface="Times New Roman" panose="02020603050405020304" pitchFamily="18" charset="0"/>
                  <a:ea typeface="微软雅黑" pitchFamily="34" charset="-122"/>
                  <a:cs typeface="Times New Roman" panose="02020603050405020304" pitchFamily="18" charset="0"/>
                </a:rPr>
                <a:t>语句</a:t>
              </a:r>
              <a:r>
                <a:rPr lang="zh-CN" altLang="en-US" sz="2400" dirty="0" smtClean="0">
                  <a:solidFill>
                    <a:srgbClr val="262626"/>
                  </a:solidFill>
                  <a:latin typeface="Times New Roman" panose="02020603050405020304" pitchFamily="18" charset="0"/>
                  <a:ea typeface="微软雅黑" pitchFamily="34" charset="-122"/>
                  <a:cs typeface="Times New Roman" panose="02020603050405020304" pitchFamily="18" charset="0"/>
                </a:rPr>
                <a:t>实现</a:t>
              </a:r>
              <a:endParaRPr lang="en-US" altLang="zh-CN" sz="2400" dirty="0" smtClean="0">
                <a:solidFill>
                  <a:srgbClr val="262626"/>
                </a:solidFill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endParaRPr>
            </a:p>
            <a:p>
              <a:r>
                <a:rPr lang="zh-CN" altLang="en-US" sz="2400" dirty="0" smtClean="0">
                  <a:solidFill>
                    <a:srgbClr val="262626"/>
                  </a:solidFill>
                  <a:latin typeface="Times New Roman" panose="02020603050405020304" pitchFamily="18" charset="0"/>
                  <a:ea typeface="微软雅黑" pitchFamily="34" charset="-122"/>
                  <a:cs typeface="Times New Roman" panose="02020603050405020304" pitchFamily="18" charset="0"/>
                </a:rPr>
                <a:t>“</a:t>
              </a:r>
              <a:r>
                <a:rPr lang="zh-CN" altLang="en-US" sz="2400" dirty="0">
                  <a:solidFill>
                    <a:srgbClr val="262626"/>
                  </a:solidFill>
                  <a:latin typeface="Times New Roman" panose="02020603050405020304" pitchFamily="18" charset="0"/>
                  <a:ea typeface="微软雅黑" pitchFamily="34" charset="-122"/>
                  <a:cs typeface="Times New Roman" panose="02020603050405020304" pitchFamily="18" charset="0"/>
                </a:rPr>
                <a:t>计算</a:t>
              </a:r>
              <a:r>
                <a:rPr lang="en-US" altLang="zh-CN" sz="2400" dirty="0">
                  <a:solidFill>
                    <a:srgbClr val="262626"/>
                  </a:solidFill>
                  <a:latin typeface="Times New Roman" panose="02020603050405020304" pitchFamily="18" charset="0"/>
                  <a:ea typeface="微软雅黑" pitchFamily="34" charset="-122"/>
                  <a:cs typeface="Times New Roman" panose="02020603050405020304" pitchFamily="18" charset="0"/>
                </a:rPr>
                <a:t>1+2+3+…+</a:t>
              </a:r>
              <a:r>
                <a:rPr lang="en-US" altLang="zh-CN" sz="2400" dirty="0" smtClean="0">
                  <a:solidFill>
                    <a:srgbClr val="262626"/>
                  </a:solidFill>
                  <a:latin typeface="Times New Roman" panose="02020603050405020304" pitchFamily="18" charset="0"/>
                  <a:ea typeface="微软雅黑" pitchFamily="34" charset="-122"/>
                  <a:cs typeface="Times New Roman" panose="02020603050405020304" pitchFamily="18" charset="0"/>
                </a:rPr>
                <a:t>n</a:t>
              </a:r>
              <a:r>
                <a:rPr lang="en-US" altLang="zh-CN" sz="2400" dirty="0" smtClean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”</a:t>
              </a:r>
              <a:r>
                <a:rPr lang="zh-CN" altLang="en-US" sz="2400" dirty="0" smtClean="0">
                  <a:solidFill>
                    <a:srgbClr val="262626"/>
                  </a:solidFill>
                  <a:latin typeface="Times New Roman" panose="02020603050405020304" pitchFamily="18" charset="0"/>
                  <a:ea typeface="微软雅黑" pitchFamily="34" charset="-122"/>
                  <a:cs typeface="Times New Roman" panose="02020603050405020304" pitchFamily="18" charset="0"/>
                </a:rPr>
                <a:t>的</a:t>
              </a:r>
              <a:r>
                <a:rPr lang="zh-CN" altLang="en-US" sz="2400" dirty="0">
                  <a:solidFill>
                    <a:srgbClr val="262626"/>
                  </a:solidFill>
                  <a:latin typeface="Times New Roman" panose="02020603050405020304" pitchFamily="18" charset="0"/>
                  <a:ea typeface="微软雅黑" pitchFamily="34" charset="-122"/>
                  <a:cs typeface="Times New Roman" panose="02020603050405020304" pitchFamily="18" charset="0"/>
                </a:rPr>
                <a:t>问题。</a:t>
              </a:r>
            </a:p>
          </p:txBody>
        </p:sp>
        <p:grpSp>
          <p:nvGrpSpPr>
            <p:cNvPr id="62" name="组合 61">
              <a:extLst>
                <a:ext uri="{FF2B5EF4-FFF2-40B4-BE49-F238E27FC236}">
                  <a16:creationId xmlns:a16="http://schemas.microsoft.com/office/drawing/2014/main" xmlns="" id="{55884969-4576-4B5A-B689-E5582AA5F83C}"/>
                </a:ext>
              </a:extLst>
            </p:cNvPr>
            <p:cNvGrpSpPr/>
            <p:nvPr/>
          </p:nvGrpSpPr>
          <p:grpSpPr>
            <a:xfrm>
              <a:off x="11017251" y="950401"/>
              <a:ext cx="152814" cy="165397"/>
              <a:chOff x="6181413" y="1023323"/>
              <a:chExt cx="152814" cy="165397"/>
            </a:xfrm>
          </p:grpSpPr>
          <p:cxnSp>
            <p:nvCxnSpPr>
              <p:cNvPr id="66" name="直接连接符 65">
                <a:extLst>
                  <a:ext uri="{FF2B5EF4-FFF2-40B4-BE49-F238E27FC236}">
                    <a16:creationId xmlns:a16="http://schemas.microsoft.com/office/drawing/2014/main" xmlns="" id="{60B63927-2A9B-407A-86BE-69D08DE8F4E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81413" y="1028702"/>
                <a:ext cx="152814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直接连接符 66">
                <a:extLst>
                  <a:ext uri="{FF2B5EF4-FFF2-40B4-BE49-F238E27FC236}">
                    <a16:creationId xmlns:a16="http://schemas.microsoft.com/office/drawing/2014/main" xmlns="" id="{DA5222D7-F18D-4DFA-8967-1601E8E4A27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32434" y="1023323"/>
                <a:ext cx="0" cy="165397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组合 62">
              <a:extLst>
                <a:ext uri="{FF2B5EF4-FFF2-40B4-BE49-F238E27FC236}">
                  <a16:creationId xmlns:a16="http://schemas.microsoft.com/office/drawing/2014/main" xmlns="" id="{62F10CD1-5A05-4A73-B509-D2501E583533}"/>
                </a:ext>
              </a:extLst>
            </p:cNvPr>
            <p:cNvGrpSpPr/>
            <p:nvPr/>
          </p:nvGrpSpPr>
          <p:grpSpPr>
            <a:xfrm rot="5400000">
              <a:off x="11009166" y="1758316"/>
              <a:ext cx="152814" cy="165397"/>
              <a:chOff x="6186411" y="1028702"/>
              <a:chExt cx="152814" cy="165397"/>
            </a:xfrm>
          </p:grpSpPr>
          <p:cxnSp>
            <p:nvCxnSpPr>
              <p:cNvPr id="64" name="直接连接符 63">
                <a:extLst>
                  <a:ext uri="{FF2B5EF4-FFF2-40B4-BE49-F238E27FC236}">
                    <a16:creationId xmlns:a16="http://schemas.microsoft.com/office/drawing/2014/main" xmlns="" id="{5065338C-DCB8-4E71-918E-CB4EE2B8676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86411" y="1028702"/>
                <a:ext cx="152814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直接连接符 64">
                <a:extLst>
                  <a:ext uri="{FF2B5EF4-FFF2-40B4-BE49-F238E27FC236}">
                    <a16:creationId xmlns:a16="http://schemas.microsoft.com/office/drawing/2014/main" xmlns="" id="{4D19401E-13E0-4CA7-91C3-36BDC6C1CB0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32434" y="1028702"/>
                <a:ext cx="0" cy="165397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394598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3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>
            <p:custDataLst>
              <p:tags r:id="rId2"/>
            </p:custDataLst>
          </p:nvPr>
        </p:nvSpPr>
        <p:spPr>
          <a:xfrm>
            <a:off x="1123406" y="1116601"/>
            <a:ext cx="97536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zh-CN" altLang="zh-CN" sz="2800" dirty="0">
                <a:solidFill>
                  <a:srgbClr val="26262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cin</a:t>
            </a:r>
            <a:r>
              <a:rPr lang="en-US" altLang="zh-CN" sz="2800" dirty="0">
                <a:solidFill>
                  <a:srgbClr val="26262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zh-CN" sz="2800" dirty="0">
                <a:solidFill>
                  <a:srgbClr val="26262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&gt;&gt;</a:t>
            </a:r>
            <a:r>
              <a:rPr lang="en-US" altLang="zh-CN" sz="2800" dirty="0">
                <a:solidFill>
                  <a:srgbClr val="26262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zh-CN" sz="2800" dirty="0">
                <a:solidFill>
                  <a:srgbClr val="26262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n;</a:t>
            </a:r>
          </a:p>
          <a:p>
            <a:pPr>
              <a:lnSpc>
                <a:spcPct val="110000"/>
              </a:lnSpc>
            </a:pPr>
            <a:r>
              <a:rPr lang="zh-CN" altLang="zh-CN" sz="2800" dirty="0">
                <a:solidFill>
                  <a:srgbClr val="26262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sum=0;</a:t>
            </a:r>
          </a:p>
          <a:p>
            <a:pPr>
              <a:lnSpc>
                <a:spcPct val="110000"/>
              </a:lnSpc>
            </a:pPr>
            <a:r>
              <a:rPr lang="zh-CN" altLang="zh-CN" sz="2800" dirty="0">
                <a:solidFill>
                  <a:srgbClr val="26262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</a:t>
            </a:r>
            <a:r>
              <a:rPr lang="zh-CN" altLang="zh-CN" sz="28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for</a:t>
            </a:r>
            <a:r>
              <a:rPr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zh-CN" sz="28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zh-CN" sz="28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int i=1; </a:t>
            </a:r>
            <a:r>
              <a:rPr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zh-CN" sz="28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i&lt;=n; i++)</a:t>
            </a:r>
          </a:p>
          <a:p>
            <a:pPr>
              <a:lnSpc>
                <a:spcPct val="110000"/>
              </a:lnSpc>
            </a:pPr>
            <a:r>
              <a:rPr lang="zh-CN" altLang="zh-CN" sz="2800" dirty="0">
                <a:solidFill>
                  <a:srgbClr val="26262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	sum=sum+i;</a:t>
            </a:r>
          </a:p>
          <a:p>
            <a:r>
              <a:rPr lang="en-US" altLang="zh-CN" sz="2800" dirty="0" smtClean="0"/>
              <a:t>for</a:t>
            </a:r>
            <a:r>
              <a:rPr lang="zh-CN" altLang="zh-CN" sz="2800" dirty="0"/>
              <a:t>中</a:t>
            </a:r>
            <a:r>
              <a:rPr lang="zh-CN" altLang="zh-CN" sz="2800" dirty="0" smtClean="0"/>
              <a:t>的表</a:t>
            </a:r>
            <a:r>
              <a:rPr lang="zh-CN" altLang="zh-CN" sz="2800" dirty="0"/>
              <a:t>达</a:t>
            </a:r>
            <a:r>
              <a:rPr lang="zh-CN" altLang="zh-CN" sz="2800" dirty="0" smtClean="0"/>
              <a:t>式</a:t>
            </a:r>
            <a:r>
              <a:rPr lang="en-US" altLang="zh-CN" sz="2800" dirty="0" smtClean="0"/>
              <a:t>1</a:t>
            </a:r>
            <a:r>
              <a:rPr lang="zh-CN" altLang="zh-CN" sz="2800" dirty="0" smtClean="0"/>
              <a:t>缺省</a:t>
            </a:r>
            <a:r>
              <a:rPr lang="zh-CN" altLang="en-US" sz="2800" dirty="0"/>
              <a:t>，请相应地修改程序？</a:t>
            </a:r>
            <a:endParaRPr lang="zh-CN" altLang="en-US" sz="2600" dirty="0">
              <a:solidFill>
                <a:srgbClr val="000000"/>
              </a:solidFill>
              <a:latin typeface="Microsoft Yahei"/>
              <a:ea typeface="Microsoft Yahei"/>
              <a:sym typeface="Microsoft Yahei"/>
            </a:endParaRPr>
          </a:p>
        </p:txBody>
      </p:sp>
      <p:sp>
        <p:nvSpPr>
          <p:cNvPr id="6" name="Rounded Rectangle 5"/>
          <p:cNvSpPr/>
          <p:nvPr>
            <p:custDataLst>
              <p:tags r:id="rId3"/>
            </p:custDataLst>
          </p:nvPr>
        </p:nvSpPr>
        <p:spPr>
          <a:xfrm>
            <a:off x="89154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zh-CN" altLang="en-US" sz="1600" smtClean="0">
                <a:solidFill>
                  <a:srgbClr val="FFFFFF"/>
                </a:solidFill>
                <a:latin typeface="Microsoft Yahei"/>
                <a:ea typeface="Microsoft Yahei"/>
                <a:sym typeface="Microsoft Yahei"/>
              </a:rPr>
              <a:t>作答</a:t>
            </a:r>
            <a:endParaRPr lang="zh-CN" altLang="en-US" sz="1600">
              <a:solidFill>
                <a:srgbClr val="FFFFFF"/>
              </a:solidFill>
              <a:latin typeface="Microsoft Yahei"/>
              <a:ea typeface="Microsoft Yahei"/>
              <a:sym typeface="Microsoft Yahei"/>
            </a:endParaRPr>
          </a:p>
        </p:txBody>
      </p:sp>
      <p:sp>
        <p:nvSpPr>
          <p:cNvPr id="12" name="Rectangle 11"/>
          <p:cNvSpPr/>
          <p:nvPr>
            <p:custDataLst>
              <p:tags r:id="rId4"/>
            </p:custDataLst>
          </p:nvPr>
        </p:nvSpPr>
        <p:spPr>
          <a:xfrm>
            <a:off x="0" y="5727383"/>
            <a:ext cx="12192000" cy="487680"/>
          </a:xfrm>
          <a:prstGeom prst="rect">
            <a:avLst/>
          </a:prstGeom>
          <a:solidFill>
            <a:srgbClr val="FBFAE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r>
              <a:rPr lang="zh-CN" altLang="en-US" sz="1600" smtClean="0">
                <a:solidFill>
                  <a:srgbClr val="F84F41"/>
                </a:solidFill>
                <a:latin typeface="Microsoft Yahei"/>
                <a:ea typeface="Microsoft Yahei"/>
                <a:sym typeface="Microsoft Yahei"/>
              </a:rPr>
              <a:t>正常使用主观题需</a:t>
            </a:r>
            <a:r>
              <a:rPr lang="en-US" altLang="zh-CN" sz="1600" smtClean="0">
                <a:solidFill>
                  <a:srgbClr val="F84F41"/>
                </a:solidFill>
                <a:latin typeface="Microsoft Yahei"/>
                <a:ea typeface="Microsoft Yahei"/>
                <a:sym typeface="Microsoft Yahei"/>
              </a:rPr>
              <a:t>2.0</a:t>
            </a:r>
            <a:r>
              <a:rPr lang="zh-CN" altLang="en-US" sz="1600" smtClean="0">
                <a:solidFill>
                  <a:srgbClr val="F84F41"/>
                </a:solidFill>
                <a:latin typeface="Microsoft Yahei"/>
                <a:ea typeface="Microsoft Yahei"/>
                <a:sym typeface="Microsoft Yahei"/>
              </a:rPr>
              <a:t>以上版本雨课堂</a:t>
            </a:r>
            <a:endParaRPr lang="zh-CN" altLang="en-US" sz="1600">
              <a:solidFill>
                <a:srgbClr val="F84F41"/>
              </a:solidFill>
              <a:latin typeface="Microsoft Yahei"/>
              <a:ea typeface="Microsoft Yahei"/>
              <a:sym typeface="Microsoft Yahei"/>
            </a:endParaRPr>
          </a:p>
        </p:txBody>
      </p:sp>
      <p:grpSp>
        <p:nvGrpSpPr>
          <p:cNvPr id="11" name="Group 10"/>
          <p:cNvGrpSpPr/>
          <p:nvPr>
            <p:custDataLst>
              <p:tags r:id="rId5"/>
            </p:custDataLst>
          </p:nvPr>
        </p:nvGrpSpPr>
        <p:grpSpPr>
          <a:xfrm>
            <a:off x="0" y="0"/>
            <a:ext cx="12192000" cy="635000"/>
            <a:chOff x="0" y="0"/>
            <a:chExt cx="12192000" cy="635000"/>
          </a:xfrm>
        </p:grpSpPr>
        <p:sp>
          <p:nvSpPr>
            <p:cNvPr id="7" name="TitleBackground"/>
            <p:cNvSpPr/>
            <p:nvPr>
              <p:custDataLst>
                <p:tags r:id="rId7"/>
              </p:custDataLst>
            </p:nvPr>
          </p:nvSpPr>
          <p:spPr>
            <a:xfrm>
              <a:off x="0" y="0"/>
              <a:ext cx="12192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ColorBlock"/>
            <p:cNvSpPr/>
            <p:nvPr>
              <p:custDataLst>
                <p:tags r:id="rId8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TypeText"/>
            <p:cNvSpPr txBox="1"/>
            <p:nvPr>
              <p:custDataLst>
                <p:tags r:id="rId9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 smtClean="0">
                  <a:solidFill>
                    <a:srgbClr val="000000"/>
                  </a:solidFill>
                  <a:latin typeface="Microsoft Yahei"/>
                  <a:ea typeface="Microsoft Yahei"/>
                  <a:sym typeface="Microsoft Yahei"/>
                </a:rPr>
                <a:t>主观题</a:t>
              </a:r>
              <a:endParaRPr lang="zh-CN" altLang="en-US" sz="260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endParaRPr>
            </a:p>
          </p:txBody>
        </p:sp>
        <p:sp>
          <p:nvSpPr>
            <p:cNvPr id="10" name="TipText"/>
            <p:cNvSpPr txBox="1"/>
            <p:nvPr>
              <p:custDataLst>
                <p:tags r:id="rId10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 smtClean="0">
                  <a:solidFill>
                    <a:srgbClr val="808080"/>
                  </a:solidFill>
                  <a:latin typeface="Microsoft Yahei"/>
                  <a:ea typeface="Microsoft Yahei"/>
                  <a:sym typeface="Microsoft Yahei"/>
                </a:rPr>
                <a:t>10</a:t>
              </a:r>
              <a:r>
                <a:rPr lang="zh-CN" altLang="en-US" sz="2000" smtClean="0">
                  <a:solidFill>
                    <a:srgbClr val="808080"/>
                  </a:solidFill>
                  <a:latin typeface="Microsoft Yahei"/>
                  <a:ea typeface="Microsoft Yahei"/>
                  <a:sym typeface="Microsoft Yahei"/>
                </a:rPr>
                <a:t>分</a:t>
              </a:r>
              <a:endParaRPr lang="zh-CN" altLang="en-US" sz="2000">
                <a:solidFill>
                  <a:srgbClr val="808080"/>
                </a:solidFill>
                <a:latin typeface="Microsoft Yahei"/>
                <a:ea typeface="Microsoft Yahei"/>
                <a:sym typeface="Microsoft Yahei"/>
              </a:endParaRPr>
            </a:p>
          </p:txBody>
        </p:sp>
      </p:grpSp>
      <p:pic>
        <p:nvPicPr>
          <p:cNvPr id="4" name="Picture 3"/>
          <p:cNvPicPr>
            <a:picLocks/>
          </p:cNvPicPr>
          <p:nvPr>
            <p:custDataLst>
              <p:tags r:id="rId6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96070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>
            <p:custDataLst>
              <p:tags r:id="rId2"/>
            </p:custDataLst>
          </p:nvPr>
        </p:nvSpPr>
        <p:spPr>
          <a:xfrm>
            <a:off x="1219200" y="428625"/>
            <a:ext cx="97536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en-US" altLang="zh-CN" sz="2600" dirty="0" smtClean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C++</a:t>
            </a:r>
            <a:r>
              <a:rPr lang="zh-CN" altLang="en-US" sz="2600" dirty="0" smtClean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中</a:t>
            </a:r>
            <a:r>
              <a:rPr lang="en-US" altLang="zh-CN" sz="2600" dirty="0" smtClean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for</a:t>
            </a:r>
            <a:r>
              <a:rPr lang="zh-CN" altLang="en-US" sz="2600" dirty="0" smtClean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语句中的表达式</a:t>
            </a:r>
            <a:r>
              <a:rPr lang="en-US" altLang="zh-CN" sz="2600" dirty="0" smtClean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2</a:t>
            </a:r>
            <a:r>
              <a:rPr lang="zh-CN" altLang="en-US" sz="2600" dirty="0" smtClean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可以没有吗？</a:t>
            </a:r>
            <a:endParaRPr lang="zh-CN" altLang="en-US" sz="2600" dirty="0">
              <a:solidFill>
                <a:srgbClr val="000000"/>
              </a:solidFill>
              <a:latin typeface="Microsoft Yahei"/>
              <a:ea typeface="Microsoft Yahei"/>
              <a:sym typeface="Microsoft Yahei"/>
            </a:endParaRPr>
          </a:p>
        </p:txBody>
      </p:sp>
      <p:sp>
        <p:nvSpPr>
          <p:cNvPr id="4" name="TextBox 3"/>
          <p:cNvSpPr txBox="1"/>
          <p:nvPr>
            <p:custDataLst>
              <p:tags r:id="rId3"/>
            </p:custDataLst>
          </p:nvPr>
        </p:nvSpPr>
        <p:spPr>
          <a:xfrm>
            <a:off x="2438400" y="278606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 smtClean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可以</a:t>
            </a:r>
            <a:endParaRPr lang="zh-CN" altLang="en-US" sz="2600" dirty="0">
              <a:solidFill>
                <a:srgbClr val="000000"/>
              </a:solidFill>
              <a:latin typeface="Microsoft Yahei"/>
              <a:ea typeface="Microsoft Yahei"/>
              <a:sym typeface="Microsoft Yahei"/>
            </a:endParaRPr>
          </a:p>
        </p:txBody>
      </p:sp>
      <p:sp>
        <p:nvSpPr>
          <p:cNvPr id="5" name="TextBox 4"/>
          <p:cNvSpPr txBox="1"/>
          <p:nvPr>
            <p:custDataLst>
              <p:tags r:id="rId4"/>
            </p:custDataLst>
          </p:nvPr>
        </p:nvSpPr>
        <p:spPr>
          <a:xfrm>
            <a:off x="2438400" y="364331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 smtClean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不可以</a:t>
            </a:r>
            <a:endParaRPr lang="zh-CN" altLang="en-US" sz="2600" dirty="0">
              <a:solidFill>
                <a:srgbClr val="000000"/>
              </a:solidFill>
              <a:latin typeface="Microsoft Yahei"/>
              <a:ea typeface="Microsoft Yahei"/>
              <a:sym typeface="Microsoft Yahei"/>
            </a:endParaRPr>
          </a:p>
        </p:txBody>
      </p:sp>
      <p:sp>
        <p:nvSpPr>
          <p:cNvPr id="8" name="Oval 7"/>
          <p:cNvSpPr>
            <a:spLocks noChangeAspect="1"/>
          </p:cNvSpPr>
          <p:nvPr>
            <p:custDataLst>
              <p:tags r:id="rId5"/>
            </p:custDataLst>
          </p:nvPr>
        </p:nvSpPr>
        <p:spPr>
          <a:xfrm>
            <a:off x="1571625" y="2850356"/>
            <a:ext cx="514350" cy="514350"/>
          </a:xfrm>
          <a:prstGeom prst="ellipse">
            <a:avLst/>
          </a:prstGeom>
          <a:solidFill>
            <a:srgbClr val="80808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 smtClean="0">
                <a:solidFill>
                  <a:srgbClr val="FFFFFF"/>
                </a:solidFill>
                <a:latin typeface="Microsoft Yahei"/>
                <a:ea typeface="Microsoft Yahei"/>
                <a:sym typeface="Microsoft Yahei"/>
              </a:rPr>
              <a:t>A</a:t>
            </a:r>
            <a:endParaRPr lang="zh-CN" altLang="en-US" sz="1600">
              <a:solidFill>
                <a:srgbClr val="FFFFFF"/>
              </a:solidFill>
              <a:latin typeface="Microsoft Yahei"/>
              <a:ea typeface="Microsoft Yahei"/>
              <a:sym typeface="Microsoft Yahei"/>
            </a:endParaRPr>
          </a:p>
        </p:txBody>
      </p:sp>
      <p:sp>
        <p:nvSpPr>
          <p:cNvPr id="9" name="Oval 8"/>
          <p:cNvSpPr>
            <a:spLocks noChangeAspect="1"/>
          </p:cNvSpPr>
          <p:nvPr>
            <p:custDataLst>
              <p:tags r:id="rId6"/>
            </p:custDataLst>
          </p:nvPr>
        </p:nvSpPr>
        <p:spPr>
          <a:xfrm>
            <a:off x="1571625" y="3707606"/>
            <a:ext cx="514350" cy="514350"/>
          </a:xfrm>
          <a:prstGeom prst="ellipse">
            <a:avLst/>
          </a:prstGeom>
          <a:solidFill>
            <a:srgbClr val="80808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 smtClean="0">
                <a:solidFill>
                  <a:srgbClr val="FFFFFF"/>
                </a:solidFill>
                <a:latin typeface="Microsoft Yahei"/>
                <a:ea typeface="Microsoft Yahei"/>
                <a:sym typeface="Microsoft Yahei"/>
              </a:rPr>
              <a:t>B</a:t>
            </a:r>
            <a:endParaRPr lang="zh-CN" altLang="en-US" sz="1600">
              <a:solidFill>
                <a:srgbClr val="FFFFFF"/>
              </a:solidFill>
              <a:latin typeface="Microsoft Yahei"/>
              <a:ea typeface="Microsoft Yahei"/>
              <a:sym typeface="Microsoft Yahei"/>
            </a:endParaRPr>
          </a:p>
        </p:txBody>
      </p:sp>
      <p:sp>
        <p:nvSpPr>
          <p:cNvPr id="12" name="Rounded Rectangle 11"/>
          <p:cNvSpPr/>
          <p:nvPr>
            <p:custDataLst>
              <p:tags r:id="rId7"/>
            </p:custDataLst>
          </p:nvPr>
        </p:nvSpPr>
        <p:spPr>
          <a:xfrm>
            <a:off x="89154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 smtClean="0">
                <a:solidFill>
                  <a:srgbClr val="FFFFFF"/>
                </a:solidFill>
                <a:latin typeface="Microsoft Yahei"/>
                <a:ea typeface="Microsoft Yahei"/>
                <a:sym typeface="Microsoft Yahei"/>
              </a:rPr>
              <a:t>Submit</a:t>
            </a:r>
            <a:endParaRPr lang="zh-CN" altLang="en-US" sz="1600">
              <a:solidFill>
                <a:srgbClr val="FFFFFF"/>
              </a:solidFill>
              <a:latin typeface="Microsoft Yahei"/>
              <a:ea typeface="Microsoft Yahei"/>
              <a:sym typeface="Microsoft Yahei"/>
            </a:endParaRPr>
          </a:p>
        </p:txBody>
      </p:sp>
      <p:grpSp>
        <p:nvGrpSpPr>
          <p:cNvPr id="17" name="Group 16"/>
          <p:cNvGrpSpPr/>
          <p:nvPr>
            <p:custDataLst>
              <p:tags r:id="rId8"/>
            </p:custDataLst>
          </p:nvPr>
        </p:nvGrpSpPr>
        <p:grpSpPr>
          <a:xfrm>
            <a:off x="0" y="0"/>
            <a:ext cx="12192000" cy="635000"/>
            <a:chOff x="0" y="0"/>
            <a:chExt cx="12192000" cy="635000"/>
          </a:xfrm>
        </p:grpSpPr>
        <p:sp>
          <p:nvSpPr>
            <p:cNvPr id="13" name="TitleBackground"/>
            <p:cNvSpPr/>
            <p:nvPr>
              <p:custDataLst>
                <p:tags r:id="rId10"/>
              </p:custDataLst>
            </p:nvPr>
          </p:nvSpPr>
          <p:spPr>
            <a:xfrm>
              <a:off x="0" y="0"/>
              <a:ext cx="12192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ColorBlock"/>
            <p:cNvSpPr/>
            <p:nvPr>
              <p:custDataLst>
                <p:tags r:id="rId11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TypeText"/>
            <p:cNvSpPr txBox="1"/>
            <p:nvPr>
              <p:custDataLst>
                <p:tags r:id="rId12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mtClean="0">
                  <a:solidFill>
                    <a:srgbClr val="000000"/>
                  </a:solidFill>
                  <a:latin typeface="Microsoft Yahei"/>
                  <a:ea typeface="Microsoft Yahei"/>
                  <a:sym typeface="Microsoft Yahei"/>
                </a:rPr>
                <a:t>投票</a:t>
              </a:r>
              <a:r>
                <a:rPr lang="en-US" altLang="zh-CN" smtClean="0">
                  <a:solidFill>
                    <a:srgbClr val="000000"/>
                  </a:solidFill>
                  <a:latin typeface="Microsoft Yahei"/>
                  <a:ea typeface="Microsoft Yahei"/>
                  <a:sym typeface="Microsoft Yahei"/>
                </a:rPr>
                <a:t>(</a:t>
              </a:r>
              <a:r>
                <a:rPr lang="zh-CN" altLang="en-US" smtClean="0">
                  <a:solidFill>
                    <a:srgbClr val="000000"/>
                  </a:solidFill>
                  <a:latin typeface="Microsoft Yahei"/>
                  <a:ea typeface="Microsoft Yahei"/>
                  <a:sym typeface="Microsoft Yahei"/>
                </a:rPr>
                <a:t>匿名</a:t>
              </a:r>
              <a:r>
                <a:rPr lang="en-US" altLang="zh-CN" smtClean="0">
                  <a:solidFill>
                    <a:srgbClr val="000000"/>
                  </a:solidFill>
                  <a:latin typeface="Microsoft Yahei"/>
                  <a:ea typeface="Microsoft Yahei"/>
                  <a:sym typeface="Microsoft Yahei"/>
                </a:rPr>
                <a:t>)</a:t>
              </a:r>
              <a:endParaRPr lang="zh-CN" altLang="en-US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endParaRPr>
            </a:p>
          </p:txBody>
        </p:sp>
        <p:sp>
          <p:nvSpPr>
            <p:cNvPr id="16" name="TipText"/>
            <p:cNvSpPr txBox="1"/>
            <p:nvPr>
              <p:custDataLst>
                <p:tags r:id="rId13"/>
              </p:custDataLst>
            </p:nvPr>
          </p:nvSpPr>
          <p:spPr>
            <a:xfrm>
              <a:off x="1571943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000" smtClean="0">
                  <a:solidFill>
                    <a:srgbClr val="808080"/>
                  </a:solidFill>
                  <a:latin typeface="Microsoft Yahei"/>
                  <a:ea typeface="Microsoft Yahei"/>
                  <a:sym typeface="Microsoft Yahei"/>
                </a:rPr>
                <a:t>最多可选</a:t>
              </a:r>
              <a:r>
                <a:rPr lang="en-US" altLang="zh-CN" sz="2000" smtClean="0">
                  <a:solidFill>
                    <a:srgbClr val="808080"/>
                  </a:solidFill>
                  <a:latin typeface="Microsoft Yahei"/>
                  <a:ea typeface="Microsoft Yahei"/>
                  <a:sym typeface="Microsoft Yahei"/>
                </a:rPr>
                <a:t>1</a:t>
              </a:r>
              <a:r>
                <a:rPr lang="zh-CN" altLang="en-US" sz="2000" smtClean="0">
                  <a:solidFill>
                    <a:srgbClr val="808080"/>
                  </a:solidFill>
                  <a:latin typeface="Microsoft Yahei"/>
                  <a:ea typeface="Microsoft Yahei"/>
                  <a:sym typeface="Microsoft Yahei"/>
                </a:rPr>
                <a:t>项</a:t>
              </a:r>
              <a:endParaRPr lang="zh-CN" altLang="en-US" sz="2000">
                <a:solidFill>
                  <a:srgbClr val="808080"/>
                </a:solidFill>
                <a:latin typeface="Microsoft Yahei"/>
                <a:ea typeface="Microsoft Yahei"/>
                <a:sym typeface="Microsoft Yahei"/>
              </a:endParaRPr>
            </a:p>
          </p:txBody>
        </p:sp>
      </p:grpSp>
      <p:pic>
        <p:nvPicPr>
          <p:cNvPr id="2" name="Picture 1"/>
          <p:cNvPicPr>
            <a:picLocks/>
          </p:cNvPicPr>
          <p:nvPr>
            <p:custDataLst>
              <p:tags r:id="rId9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01242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>
            <p:custDataLst>
              <p:tags r:id="rId2"/>
            </p:custDataLst>
          </p:nvPr>
        </p:nvSpPr>
        <p:spPr>
          <a:xfrm>
            <a:off x="1036320" y="1090476"/>
            <a:ext cx="97536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zh-CN" altLang="zh-CN" sz="2800" dirty="0">
                <a:solidFill>
                  <a:srgbClr val="26262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cin</a:t>
            </a:r>
            <a:r>
              <a:rPr lang="en-US" altLang="zh-CN" sz="2800" dirty="0">
                <a:solidFill>
                  <a:srgbClr val="26262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zh-CN" sz="2800" dirty="0">
                <a:solidFill>
                  <a:srgbClr val="26262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&gt;&gt;</a:t>
            </a:r>
            <a:r>
              <a:rPr lang="en-US" altLang="zh-CN" sz="2800" dirty="0">
                <a:solidFill>
                  <a:srgbClr val="26262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zh-CN" sz="2800" dirty="0">
                <a:solidFill>
                  <a:srgbClr val="26262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n;</a:t>
            </a:r>
          </a:p>
          <a:p>
            <a:pPr>
              <a:lnSpc>
                <a:spcPct val="110000"/>
              </a:lnSpc>
            </a:pPr>
            <a:r>
              <a:rPr lang="zh-CN" altLang="zh-CN" sz="2800" dirty="0">
                <a:solidFill>
                  <a:srgbClr val="26262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sum=0;</a:t>
            </a:r>
          </a:p>
          <a:p>
            <a:pPr>
              <a:lnSpc>
                <a:spcPct val="110000"/>
              </a:lnSpc>
            </a:pPr>
            <a:r>
              <a:rPr lang="zh-CN" altLang="zh-CN" sz="2800" dirty="0">
                <a:solidFill>
                  <a:srgbClr val="26262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</a:t>
            </a:r>
            <a:r>
              <a:rPr lang="zh-CN" altLang="zh-CN" sz="28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for</a:t>
            </a:r>
            <a:r>
              <a:rPr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zh-CN" sz="28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zh-CN" sz="28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int i=1; </a:t>
            </a:r>
            <a:r>
              <a:rPr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zh-CN" sz="28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i&lt;=n; i++)</a:t>
            </a:r>
          </a:p>
          <a:p>
            <a:pPr>
              <a:lnSpc>
                <a:spcPct val="110000"/>
              </a:lnSpc>
            </a:pPr>
            <a:r>
              <a:rPr lang="zh-CN" altLang="zh-CN" sz="2800" dirty="0">
                <a:solidFill>
                  <a:srgbClr val="26262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	sum=sum+i;</a:t>
            </a:r>
          </a:p>
          <a:p>
            <a:r>
              <a:rPr lang="en-US" altLang="zh-CN" sz="2800" dirty="0" smtClean="0"/>
              <a:t>for</a:t>
            </a:r>
            <a:r>
              <a:rPr lang="zh-CN" altLang="zh-CN" sz="2800" dirty="0"/>
              <a:t>中</a:t>
            </a:r>
            <a:r>
              <a:rPr lang="zh-CN" altLang="zh-CN" sz="2800" dirty="0" smtClean="0"/>
              <a:t>的表</a:t>
            </a:r>
            <a:r>
              <a:rPr lang="zh-CN" altLang="zh-CN" sz="2800" dirty="0"/>
              <a:t>达</a:t>
            </a:r>
            <a:r>
              <a:rPr lang="zh-CN" altLang="zh-CN" sz="2800" dirty="0" smtClean="0"/>
              <a:t>式</a:t>
            </a:r>
            <a:r>
              <a:rPr lang="en-US" altLang="zh-CN" sz="2800" dirty="0"/>
              <a:t>2</a:t>
            </a:r>
            <a:r>
              <a:rPr lang="zh-CN" altLang="zh-CN" sz="2800" dirty="0" smtClean="0"/>
              <a:t>缺省</a:t>
            </a:r>
            <a:r>
              <a:rPr lang="zh-CN" altLang="en-US" sz="2800" dirty="0"/>
              <a:t>，请相应地修改程序？</a:t>
            </a:r>
            <a:endParaRPr lang="zh-CN" altLang="en-US" sz="2600" dirty="0">
              <a:solidFill>
                <a:srgbClr val="000000"/>
              </a:solidFill>
              <a:latin typeface="Microsoft Yahei"/>
              <a:ea typeface="Microsoft Yahei"/>
              <a:sym typeface="Microsoft Yahei"/>
            </a:endParaRPr>
          </a:p>
        </p:txBody>
      </p:sp>
      <p:sp>
        <p:nvSpPr>
          <p:cNvPr id="6" name="Rounded Rectangle 5"/>
          <p:cNvSpPr/>
          <p:nvPr>
            <p:custDataLst>
              <p:tags r:id="rId3"/>
            </p:custDataLst>
          </p:nvPr>
        </p:nvSpPr>
        <p:spPr>
          <a:xfrm>
            <a:off x="89154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zh-CN" altLang="en-US" sz="1600" smtClean="0">
                <a:solidFill>
                  <a:srgbClr val="FFFFFF"/>
                </a:solidFill>
                <a:latin typeface="Microsoft Yahei"/>
                <a:ea typeface="Microsoft Yahei"/>
                <a:sym typeface="Microsoft Yahei"/>
              </a:rPr>
              <a:t>作答</a:t>
            </a:r>
            <a:endParaRPr lang="zh-CN" altLang="en-US" sz="1600">
              <a:solidFill>
                <a:srgbClr val="FFFFFF"/>
              </a:solidFill>
              <a:latin typeface="Microsoft Yahei"/>
              <a:ea typeface="Microsoft Yahei"/>
              <a:sym typeface="Microsoft Yahei"/>
            </a:endParaRPr>
          </a:p>
        </p:txBody>
      </p:sp>
      <p:sp>
        <p:nvSpPr>
          <p:cNvPr id="12" name="Rectangle 11"/>
          <p:cNvSpPr/>
          <p:nvPr>
            <p:custDataLst>
              <p:tags r:id="rId4"/>
            </p:custDataLst>
          </p:nvPr>
        </p:nvSpPr>
        <p:spPr>
          <a:xfrm>
            <a:off x="0" y="5727383"/>
            <a:ext cx="12192000" cy="487680"/>
          </a:xfrm>
          <a:prstGeom prst="rect">
            <a:avLst/>
          </a:prstGeom>
          <a:solidFill>
            <a:srgbClr val="FBFAE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r>
              <a:rPr lang="zh-CN" altLang="en-US" sz="1600" smtClean="0">
                <a:solidFill>
                  <a:srgbClr val="F84F41"/>
                </a:solidFill>
                <a:latin typeface="Microsoft Yahei"/>
                <a:ea typeface="Microsoft Yahei"/>
                <a:sym typeface="Microsoft Yahei"/>
              </a:rPr>
              <a:t>正常使用主观题需</a:t>
            </a:r>
            <a:r>
              <a:rPr lang="en-US" altLang="zh-CN" sz="1600" smtClean="0">
                <a:solidFill>
                  <a:srgbClr val="F84F41"/>
                </a:solidFill>
                <a:latin typeface="Microsoft Yahei"/>
                <a:ea typeface="Microsoft Yahei"/>
                <a:sym typeface="Microsoft Yahei"/>
              </a:rPr>
              <a:t>2.0</a:t>
            </a:r>
            <a:r>
              <a:rPr lang="zh-CN" altLang="en-US" sz="1600" smtClean="0">
                <a:solidFill>
                  <a:srgbClr val="F84F41"/>
                </a:solidFill>
                <a:latin typeface="Microsoft Yahei"/>
                <a:ea typeface="Microsoft Yahei"/>
                <a:sym typeface="Microsoft Yahei"/>
              </a:rPr>
              <a:t>以上版本雨课堂</a:t>
            </a:r>
            <a:endParaRPr lang="zh-CN" altLang="en-US" sz="1600">
              <a:solidFill>
                <a:srgbClr val="F84F41"/>
              </a:solidFill>
              <a:latin typeface="Microsoft Yahei"/>
              <a:ea typeface="Microsoft Yahei"/>
              <a:sym typeface="Microsoft Yahei"/>
            </a:endParaRPr>
          </a:p>
        </p:txBody>
      </p:sp>
      <p:grpSp>
        <p:nvGrpSpPr>
          <p:cNvPr id="11" name="Group 10"/>
          <p:cNvGrpSpPr/>
          <p:nvPr>
            <p:custDataLst>
              <p:tags r:id="rId5"/>
            </p:custDataLst>
          </p:nvPr>
        </p:nvGrpSpPr>
        <p:grpSpPr>
          <a:xfrm>
            <a:off x="0" y="0"/>
            <a:ext cx="12192000" cy="635000"/>
            <a:chOff x="0" y="0"/>
            <a:chExt cx="12192000" cy="635000"/>
          </a:xfrm>
        </p:grpSpPr>
        <p:sp>
          <p:nvSpPr>
            <p:cNvPr id="7" name="TitleBackground"/>
            <p:cNvSpPr/>
            <p:nvPr>
              <p:custDataLst>
                <p:tags r:id="rId7"/>
              </p:custDataLst>
            </p:nvPr>
          </p:nvSpPr>
          <p:spPr>
            <a:xfrm>
              <a:off x="0" y="0"/>
              <a:ext cx="12192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ColorBlock"/>
            <p:cNvSpPr/>
            <p:nvPr>
              <p:custDataLst>
                <p:tags r:id="rId8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TypeText"/>
            <p:cNvSpPr txBox="1"/>
            <p:nvPr>
              <p:custDataLst>
                <p:tags r:id="rId9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 smtClean="0">
                  <a:solidFill>
                    <a:srgbClr val="000000"/>
                  </a:solidFill>
                  <a:latin typeface="Microsoft Yahei"/>
                  <a:ea typeface="Microsoft Yahei"/>
                  <a:sym typeface="Microsoft Yahei"/>
                </a:rPr>
                <a:t>主观题</a:t>
              </a:r>
              <a:endParaRPr lang="zh-CN" altLang="en-US" sz="260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endParaRPr>
            </a:p>
          </p:txBody>
        </p:sp>
        <p:sp>
          <p:nvSpPr>
            <p:cNvPr id="10" name="TipText"/>
            <p:cNvSpPr txBox="1"/>
            <p:nvPr>
              <p:custDataLst>
                <p:tags r:id="rId10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 smtClean="0">
                  <a:solidFill>
                    <a:srgbClr val="808080"/>
                  </a:solidFill>
                  <a:latin typeface="Microsoft Yahei"/>
                  <a:ea typeface="Microsoft Yahei"/>
                  <a:sym typeface="Microsoft Yahei"/>
                </a:rPr>
                <a:t>10</a:t>
              </a:r>
              <a:r>
                <a:rPr lang="zh-CN" altLang="en-US" sz="2000" smtClean="0">
                  <a:solidFill>
                    <a:srgbClr val="808080"/>
                  </a:solidFill>
                  <a:latin typeface="Microsoft Yahei"/>
                  <a:ea typeface="Microsoft Yahei"/>
                  <a:sym typeface="Microsoft Yahei"/>
                </a:rPr>
                <a:t>分</a:t>
              </a:r>
              <a:endParaRPr lang="zh-CN" altLang="en-US" sz="2000">
                <a:solidFill>
                  <a:srgbClr val="808080"/>
                </a:solidFill>
                <a:latin typeface="Microsoft Yahei"/>
                <a:ea typeface="Microsoft Yahei"/>
                <a:sym typeface="Microsoft Yahei"/>
              </a:endParaRPr>
            </a:p>
          </p:txBody>
        </p:sp>
      </p:grpSp>
      <p:pic>
        <p:nvPicPr>
          <p:cNvPr id="4" name="Picture 3"/>
          <p:cNvPicPr>
            <a:picLocks/>
          </p:cNvPicPr>
          <p:nvPr>
            <p:custDataLst>
              <p:tags r:id="rId6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09419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>
            <p:custDataLst>
              <p:tags r:id="rId2"/>
            </p:custDataLst>
          </p:nvPr>
        </p:nvSpPr>
        <p:spPr>
          <a:xfrm>
            <a:off x="1219200" y="419916"/>
            <a:ext cx="97536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zh-CN" altLang="zh-CN" sz="2800" dirty="0">
                <a:solidFill>
                  <a:srgbClr val="26262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cin</a:t>
            </a:r>
            <a:r>
              <a:rPr lang="en-US" altLang="zh-CN" sz="2800" dirty="0">
                <a:solidFill>
                  <a:srgbClr val="26262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zh-CN" sz="2800" dirty="0">
                <a:solidFill>
                  <a:srgbClr val="26262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&gt;&gt;</a:t>
            </a:r>
            <a:r>
              <a:rPr lang="en-US" altLang="zh-CN" sz="2800" dirty="0">
                <a:solidFill>
                  <a:srgbClr val="26262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zh-CN" sz="2800" dirty="0">
                <a:solidFill>
                  <a:srgbClr val="26262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n;</a:t>
            </a:r>
          </a:p>
          <a:p>
            <a:pPr>
              <a:lnSpc>
                <a:spcPct val="110000"/>
              </a:lnSpc>
            </a:pPr>
            <a:r>
              <a:rPr lang="zh-CN" altLang="zh-CN" sz="2800" dirty="0">
                <a:solidFill>
                  <a:srgbClr val="26262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sum=0;</a:t>
            </a:r>
          </a:p>
          <a:p>
            <a:pPr>
              <a:lnSpc>
                <a:spcPct val="110000"/>
              </a:lnSpc>
            </a:pPr>
            <a:r>
              <a:rPr lang="zh-CN" altLang="zh-CN" sz="2800" dirty="0">
                <a:solidFill>
                  <a:srgbClr val="26262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</a:t>
            </a:r>
            <a:r>
              <a:rPr lang="zh-CN" altLang="zh-CN" sz="28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for</a:t>
            </a:r>
            <a:r>
              <a:rPr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zh-CN" sz="28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zh-CN" sz="28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int i=1; </a:t>
            </a:r>
            <a:r>
              <a:rPr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zh-CN" sz="28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i&lt;=n; i++)</a:t>
            </a:r>
          </a:p>
          <a:p>
            <a:pPr>
              <a:lnSpc>
                <a:spcPct val="110000"/>
              </a:lnSpc>
            </a:pPr>
            <a:r>
              <a:rPr lang="zh-CN" altLang="zh-CN" sz="2800" dirty="0">
                <a:solidFill>
                  <a:srgbClr val="26262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	sum=sum+i;</a:t>
            </a:r>
          </a:p>
          <a:p>
            <a:r>
              <a:rPr lang="en-US" altLang="zh-CN" sz="2800" dirty="0" smtClean="0"/>
              <a:t>for</a:t>
            </a:r>
            <a:r>
              <a:rPr lang="zh-CN" altLang="zh-CN" sz="2800" dirty="0"/>
              <a:t>中</a:t>
            </a:r>
            <a:r>
              <a:rPr lang="zh-CN" altLang="zh-CN" sz="2800" dirty="0" smtClean="0"/>
              <a:t>的表</a:t>
            </a:r>
            <a:r>
              <a:rPr lang="zh-CN" altLang="zh-CN" sz="2800" dirty="0"/>
              <a:t>达</a:t>
            </a:r>
            <a:r>
              <a:rPr lang="zh-CN" altLang="zh-CN" sz="2800" dirty="0" smtClean="0"/>
              <a:t>式</a:t>
            </a:r>
            <a:r>
              <a:rPr lang="en-US" altLang="zh-CN" sz="2800" dirty="0" smtClean="0"/>
              <a:t>3</a:t>
            </a:r>
            <a:r>
              <a:rPr lang="zh-CN" altLang="zh-CN" sz="2800" dirty="0" smtClean="0"/>
              <a:t>缺省</a:t>
            </a:r>
            <a:r>
              <a:rPr lang="zh-CN" altLang="en-US" sz="2800" dirty="0" smtClean="0"/>
              <a:t>，请相应地修改程序？</a:t>
            </a:r>
            <a:endParaRPr lang="zh-CN" altLang="en-US" sz="2600" dirty="0">
              <a:solidFill>
                <a:srgbClr val="000000"/>
              </a:solidFill>
              <a:latin typeface="Microsoft Yahei"/>
              <a:ea typeface="Microsoft Yahei"/>
              <a:sym typeface="Microsoft Yahei"/>
            </a:endParaRPr>
          </a:p>
        </p:txBody>
      </p:sp>
      <p:sp>
        <p:nvSpPr>
          <p:cNvPr id="6" name="Rounded Rectangle 5"/>
          <p:cNvSpPr/>
          <p:nvPr>
            <p:custDataLst>
              <p:tags r:id="rId3"/>
            </p:custDataLst>
          </p:nvPr>
        </p:nvSpPr>
        <p:spPr>
          <a:xfrm>
            <a:off x="89154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zh-CN" altLang="en-US" sz="1600" smtClean="0">
                <a:solidFill>
                  <a:srgbClr val="FFFFFF"/>
                </a:solidFill>
                <a:latin typeface="Microsoft Yahei"/>
                <a:ea typeface="Microsoft Yahei"/>
                <a:sym typeface="Microsoft Yahei"/>
              </a:rPr>
              <a:t>作答</a:t>
            </a:r>
            <a:endParaRPr lang="zh-CN" altLang="en-US" sz="1600">
              <a:solidFill>
                <a:srgbClr val="FFFFFF"/>
              </a:solidFill>
              <a:latin typeface="Microsoft Yahei"/>
              <a:ea typeface="Microsoft Yahei"/>
              <a:sym typeface="Microsoft Yahei"/>
            </a:endParaRPr>
          </a:p>
        </p:txBody>
      </p:sp>
      <p:sp>
        <p:nvSpPr>
          <p:cNvPr id="12" name="Rectangle 11"/>
          <p:cNvSpPr/>
          <p:nvPr>
            <p:custDataLst>
              <p:tags r:id="rId4"/>
            </p:custDataLst>
          </p:nvPr>
        </p:nvSpPr>
        <p:spPr>
          <a:xfrm>
            <a:off x="0" y="5727383"/>
            <a:ext cx="12192000" cy="487680"/>
          </a:xfrm>
          <a:prstGeom prst="rect">
            <a:avLst/>
          </a:prstGeom>
          <a:solidFill>
            <a:srgbClr val="FBFAE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r>
              <a:rPr lang="zh-CN" altLang="en-US" sz="1600" smtClean="0">
                <a:solidFill>
                  <a:srgbClr val="F84F41"/>
                </a:solidFill>
                <a:latin typeface="Microsoft Yahei"/>
                <a:ea typeface="Microsoft Yahei"/>
                <a:sym typeface="Microsoft Yahei"/>
              </a:rPr>
              <a:t>正常使用主观题需</a:t>
            </a:r>
            <a:r>
              <a:rPr lang="en-US" altLang="zh-CN" sz="1600" smtClean="0">
                <a:solidFill>
                  <a:srgbClr val="F84F41"/>
                </a:solidFill>
                <a:latin typeface="Microsoft Yahei"/>
                <a:ea typeface="Microsoft Yahei"/>
                <a:sym typeface="Microsoft Yahei"/>
              </a:rPr>
              <a:t>2.0</a:t>
            </a:r>
            <a:r>
              <a:rPr lang="zh-CN" altLang="en-US" sz="1600" smtClean="0">
                <a:solidFill>
                  <a:srgbClr val="F84F41"/>
                </a:solidFill>
                <a:latin typeface="Microsoft Yahei"/>
                <a:ea typeface="Microsoft Yahei"/>
                <a:sym typeface="Microsoft Yahei"/>
              </a:rPr>
              <a:t>以上版本雨课堂</a:t>
            </a:r>
            <a:endParaRPr lang="zh-CN" altLang="en-US" sz="1600">
              <a:solidFill>
                <a:srgbClr val="F84F41"/>
              </a:solidFill>
              <a:latin typeface="Microsoft Yahei"/>
              <a:ea typeface="Microsoft Yahei"/>
              <a:sym typeface="Microsoft Yahei"/>
            </a:endParaRPr>
          </a:p>
        </p:txBody>
      </p:sp>
      <p:grpSp>
        <p:nvGrpSpPr>
          <p:cNvPr id="11" name="Group 10"/>
          <p:cNvGrpSpPr/>
          <p:nvPr>
            <p:custDataLst>
              <p:tags r:id="rId5"/>
            </p:custDataLst>
          </p:nvPr>
        </p:nvGrpSpPr>
        <p:grpSpPr>
          <a:xfrm>
            <a:off x="0" y="0"/>
            <a:ext cx="12192000" cy="635000"/>
            <a:chOff x="0" y="0"/>
            <a:chExt cx="12192000" cy="635000"/>
          </a:xfrm>
        </p:grpSpPr>
        <p:sp>
          <p:nvSpPr>
            <p:cNvPr id="7" name="TitleBackground"/>
            <p:cNvSpPr/>
            <p:nvPr>
              <p:custDataLst>
                <p:tags r:id="rId7"/>
              </p:custDataLst>
            </p:nvPr>
          </p:nvSpPr>
          <p:spPr>
            <a:xfrm>
              <a:off x="0" y="0"/>
              <a:ext cx="12192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ColorBlock"/>
            <p:cNvSpPr/>
            <p:nvPr>
              <p:custDataLst>
                <p:tags r:id="rId8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TypeText"/>
            <p:cNvSpPr txBox="1"/>
            <p:nvPr>
              <p:custDataLst>
                <p:tags r:id="rId9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600" smtClean="0">
                  <a:solidFill>
                    <a:srgbClr val="000000"/>
                  </a:solidFill>
                  <a:latin typeface="Microsoft Yahei"/>
                  <a:ea typeface="Microsoft Yahei"/>
                  <a:sym typeface="Microsoft Yahei"/>
                </a:rPr>
                <a:t>Open Question</a:t>
              </a:r>
              <a:endParaRPr lang="zh-CN" altLang="en-US" sz="260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endParaRPr>
            </a:p>
          </p:txBody>
        </p:sp>
        <p:sp>
          <p:nvSpPr>
            <p:cNvPr id="10" name="TipText"/>
            <p:cNvSpPr txBox="1"/>
            <p:nvPr>
              <p:custDataLst>
                <p:tags r:id="rId10"/>
              </p:custDataLst>
            </p:nvPr>
          </p:nvSpPr>
          <p:spPr>
            <a:xfrm>
              <a:off x="2940368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1400" smtClean="0">
                  <a:solidFill>
                    <a:srgbClr val="808080"/>
                  </a:solidFill>
                  <a:latin typeface="Microsoft Yahei"/>
                  <a:ea typeface="Microsoft Yahei"/>
                  <a:sym typeface="Microsoft Yahei"/>
                </a:rPr>
                <a:t>Points: 10</a:t>
              </a:r>
              <a:endParaRPr lang="zh-CN" altLang="en-US" sz="1400">
                <a:solidFill>
                  <a:srgbClr val="808080"/>
                </a:solidFill>
                <a:latin typeface="Microsoft Yahei"/>
                <a:ea typeface="Microsoft Yahei"/>
                <a:sym typeface="Microsoft Yahei"/>
              </a:endParaRPr>
            </a:p>
          </p:txBody>
        </p:sp>
      </p:grpSp>
      <p:pic>
        <p:nvPicPr>
          <p:cNvPr id="4" name="Picture 3"/>
          <p:cNvPicPr>
            <a:picLocks/>
          </p:cNvPicPr>
          <p:nvPr>
            <p:custDataLst>
              <p:tags r:id="rId6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6164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形 25">
            <a:extLst>
              <a:ext uri="{FF2B5EF4-FFF2-40B4-BE49-F238E27FC236}">
                <a16:creationId xmlns:a16="http://schemas.microsoft.com/office/drawing/2014/main" xmlns="" id="{5334CDDB-C856-4C18-A1FD-DAFA2CEAC3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01536" y="1343232"/>
            <a:ext cx="5788928" cy="4171536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xmlns="" id="{B236A77D-E49D-488B-BBC4-787894FC8936}"/>
              </a:ext>
            </a:extLst>
          </p:cNvPr>
          <p:cNvSpPr txBox="1"/>
          <p:nvPr/>
        </p:nvSpPr>
        <p:spPr>
          <a:xfrm>
            <a:off x="3815621" y="2515320"/>
            <a:ext cx="4560758" cy="1865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628650">
              <a:lnSpc>
                <a:spcPct val="120000"/>
              </a:lnSpc>
              <a:buClr>
                <a:srgbClr val="7030A0"/>
              </a:buClr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很多计算问题需要重复一</a:t>
            </a:r>
            <a:r>
              <a:rPr lang="zh-CN" alt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组相同的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计算步骤，直到达到某一状态才停止。例如，设计一种计算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～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5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的累加和的算法。</a:t>
            </a:r>
          </a:p>
        </p:txBody>
      </p:sp>
    </p:spTree>
    <p:extLst>
      <p:ext uri="{BB962C8B-B14F-4D97-AF65-F5344CB8AC3E}">
        <p14:creationId xmlns:p14="http://schemas.microsoft.com/office/powerpoint/2010/main" val="2667966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组合 33">
            <a:extLst>
              <a:ext uri="{FF2B5EF4-FFF2-40B4-BE49-F238E27FC236}">
                <a16:creationId xmlns:a16="http://schemas.microsoft.com/office/drawing/2014/main" xmlns="" id="{2FA1564B-77BB-45C3-8AEC-F5E9EC485835}"/>
              </a:ext>
            </a:extLst>
          </p:cNvPr>
          <p:cNvGrpSpPr/>
          <p:nvPr/>
        </p:nvGrpSpPr>
        <p:grpSpPr>
          <a:xfrm>
            <a:off x="3586709" y="1086472"/>
            <a:ext cx="5018582" cy="4685055"/>
            <a:chOff x="4188196" y="2127479"/>
            <a:chExt cx="3910692" cy="3650794"/>
          </a:xfrm>
        </p:grpSpPr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xmlns="" id="{6D45343F-1900-485A-9ECB-982A06ADF2D3}"/>
                </a:ext>
              </a:extLst>
            </p:cNvPr>
            <p:cNvGrpSpPr/>
            <p:nvPr/>
          </p:nvGrpSpPr>
          <p:grpSpPr>
            <a:xfrm>
              <a:off x="4188196" y="2127479"/>
              <a:ext cx="3910692" cy="3650794"/>
              <a:chOff x="4188196" y="2127479"/>
              <a:chExt cx="3910692" cy="3650794"/>
            </a:xfrm>
          </p:grpSpPr>
          <p:sp>
            <p:nvSpPr>
              <p:cNvPr id="18" name="任意多边形 93">
                <a:extLst>
                  <a:ext uri="{FF2B5EF4-FFF2-40B4-BE49-F238E27FC236}">
                    <a16:creationId xmlns:a16="http://schemas.microsoft.com/office/drawing/2014/main" xmlns="" id="{B1681F85-BCA4-4653-876E-1D57A77DE958}"/>
                  </a:ext>
                </a:extLst>
              </p:cNvPr>
              <p:cNvSpPr/>
              <p:nvPr/>
            </p:nvSpPr>
            <p:spPr>
              <a:xfrm flipH="1" flipV="1">
                <a:off x="7777063" y="5461228"/>
                <a:ext cx="321825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4788E6"/>
              </a:solidFill>
              <a:ln>
                <a:solidFill>
                  <a:srgbClr val="4788E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/>
              </a:p>
            </p:txBody>
          </p:sp>
          <p:sp>
            <p:nvSpPr>
              <p:cNvPr id="12" name="矩形: 圆角 11">
                <a:extLst>
                  <a:ext uri="{FF2B5EF4-FFF2-40B4-BE49-F238E27FC236}">
                    <a16:creationId xmlns:a16="http://schemas.microsoft.com/office/drawing/2014/main" xmlns="" id="{518762C1-DC2E-407E-9A45-CD9496ED4E71}"/>
                  </a:ext>
                </a:extLst>
              </p:cNvPr>
              <p:cNvSpPr/>
              <p:nvPr/>
            </p:nvSpPr>
            <p:spPr>
              <a:xfrm>
                <a:off x="4267200" y="2209801"/>
                <a:ext cx="3734346" cy="3486150"/>
              </a:xfrm>
              <a:prstGeom prst="roundRect">
                <a:avLst>
                  <a:gd name="adj" fmla="val 1939"/>
                </a:avLst>
              </a:prstGeom>
              <a:noFill/>
              <a:ln>
                <a:solidFill>
                  <a:srgbClr val="4788E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任意多边形 93">
                <a:extLst>
                  <a:ext uri="{FF2B5EF4-FFF2-40B4-BE49-F238E27FC236}">
                    <a16:creationId xmlns:a16="http://schemas.microsoft.com/office/drawing/2014/main" xmlns="" id="{49D8CA9D-9775-44BF-A4E8-DB33A6C6DEAA}"/>
                  </a:ext>
                </a:extLst>
              </p:cNvPr>
              <p:cNvSpPr/>
              <p:nvPr/>
            </p:nvSpPr>
            <p:spPr>
              <a:xfrm rot="16200000" flipH="1" flipV="1">
                <a:off x="7774673" y="2129869"/>
                <a:ext cx="321825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4788E6"/>
              </a:solidFill>
              <a:ln>
                <a:solidFill>
                  <a:srgbClr val="4788E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/>
              </a:p>
            </p:txBody>
          </p:sp>
          <p:sp>
            <p:nvSpPr>
              <p:cNvPr id="21" name="任意多边形 93">
                <a:extLst>
                  <a:ext uri="{FF2B5EF4-FFF2-40B4-BE49-F238E27FC236}">
                    <a16:creationId xmlns:a16="http://schemas.microsoft.com/office/drawing/2014/main" xmlns="" id="{2742D926-8D0E-46DB-BE59-F9E479AC4D65}"/>
                  </a:ext>
                </a:extLst>
              </p:cNvPr>
              <p:cNvSpPr/>
              <p:nvPr/>
            </p:nvSpPr>
            <p:spPr>
              <a:xfrm rot="10800000" flipH="1" flipV="1">
                <a:off x="4188196" y="2129438"/>
                <a:ext cx="321825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4788E6"/>
              </a:solidFill>
              <a:ln>
                <a:solidFill>
                  <a:srgbClr val="4788E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/>
              </a:p>
            </p:txBody>
          </p:sp>
          <p:sp>
            <p:nvSpPr>
              <p:cNvPr id="25" name="任意多边形 93">
                <a:extLst>
                  <a:ext uri="{FF2B5EF4-FFF2-40B4-BE49-F238E27FC236}">
                    <a16:creationId xmlns:a16="http://schemas.microsoft.com/office/drawing/2014/main" xmlns="" id="{C1DF7E33-1A19-4EA8-BAFD-E6DA9EFB0BDE}"/>
                  </a:ext>
                </a:extLst>
              </p:cNvPr>
              <p:cNvSpPr/>
              <p:nvPr/>
            </p:nvSpPr>
            <p:spPr>
              <a:xfrm rot="5400000" flipH="1" flipV="1">
                <a:off x="4185924" y="5458838"/>
                <a:ext cx="321825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4788E6"/>
              </a:solidFill>
              <a:ln>
                <a:solidFill>
                  <a:srgbClr val="4788E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/>
              </a:p>
            </p:txBody>
          </p:sp>
        </p:grpSp>
        <p:cxnSp>
          <p:nvCxnSpPr>
            <p:cNvPr id="19" name="直接连接符 18">
              <a:extLst>
                <a:ext uri="{FF2B5EF4-FFF2-40B4-BE49-F238E27FC236}">
                  <a16:creationId xmlns:a16="http://schemas.microsoft.com/office/drawing/2014/main" xmlns="" id="{92AF8A1D-BD95-435C-9EB9-38B1B5FCF25E}"/>
                </a:ext>
              </a:extLst>
            </p:cNvPr>
            <p:cNvCxnSpPr/>
            <p:nvPr/>
          </p:nvCxnSpPr>
          <p:spPr>
            <a:xfrm>
              <a:off x="4563555" y="2148488"/>
              <a:ext cx="3116166" cy="0"/>
            </a:xfrm>
            <a:prstGeom prst="line">
              <a:avLst/>
            </a:prstGeom>
            <a:ln w="12700">
              <a:solidFill>
                <a:srgbClr val="4788E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xmlns="" id="{18E7DF1B-7627-481A-99E9-0391B9B7E4E1}"/>
                </a:ext>
              </a:extLst>
            </p:cNvPr>
            <p:cNvCxnSpPr/>
            <p:nvPr/>
          </p:nvCxnSpPr>
          <p:spPr>
            <a:xfrm>
              <a:off x="4585815" y="5759223"/>
              <a:ext cx="3116166" cy="0"/>
            </a:xfrm>
            <a:prstGeom prst="line">
              <a:avLst/>
            </a:prstGeom>
            <a:ln w="12700">
              <a:solidFill>
                <a:srgbClr val="4788E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>
              <a:extLst>
                <a:ext uri="{FF2B5EF4-FFF2-40B4-BE49-F238E27FC236}">
                  <a16:creationId xmlns:a16="http://schemas.microsoft.com/office/drawing/2014/main" xmlns="" id="{20586DEF-70BB-41B3-8365-46C94E68FA5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07548" y="2543175"/>
              <a:ext cx="1" cy="2828925"/>
            </a:xfrm>
            <a:prstGeom prst="line">
              <a:avLst/>
            </a:prstGeom>
            <a:ln w="12700">
              <a:solidFill>
                <a:srgbClr val="4788E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>
              <a:extLst>
                <a:ext uri="{FF2B5EF4-FFF2-40B4-BE49-F238E27FC236}">
                  <a16:creationId xmlns:a16="http://schemas.microsoft.com/office/drawing/2014/main" xmlns="" id="{BEFF71F3-2623-4755-92AB-E7E4FB0A574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068040" y="2562290"/>
              <a:ext cx="1" cy="2828925"/>
            </a:xfrm>
            <a:prstGeom prst="line">
              <a:avLst/>
            </a:prstGeom>
            <a:ln w="12700">
              <a:solidFill>
                <a:srgbClr val="4788E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矩形 3">
            <a:extLst>
              <a:ext uri="{FF2B5EF4-FFF2-40B4-BE49-F238E27FC236}">
                <a16:creationId xmlns:a16="http://schemas.microsoft.com/office/drawing/2014/main" xmlns="" id="{E27ED559-5277-461C-8873-96135DA55B2F}"/>
              </a:ext>
            </a:extLst>
          </p:cNvPr>
          <p:cNvSpPr/>
          <p:nvPr/>
        </p:nvSpPr>
        <p:spPr>
          <a:xfrm>
            <a:off x="3563177" y="1315179"/>
            <a:ext cx="4872963" cy="40433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628650">
              <a:lnSpc>
                <a:spcPct val="120000"/>
              </a:lnSpc>
              <a:buClr>
                <a:srgbClr val="7030A0"/>
              </a:buClr>
            </a:pPr>
            <a:r>
              <a:rPr lang="zh-CN" altLang="en-US" sz="2400" dirty="0">
                <a:solidFill>
                  <a:srgbClr val="26262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简单的算法可以是</a:t>
            </a:r>
            <a:r>
              <a:rPr lang="en-US" altLang="zh-CN" sz="2400" dirty="0">
                <a:solidFill>
                  <a:srgbClr val="26262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: </a:t>
            </a:r>
          </a:p>
          <a:p>
            <a:pPr indent="628650">
              <a:lnSpc>
                <a:spcPct val="120000"/>
              </a:lnSpc>
              <a:buClr>
                <a:srgbClr val="7030A0"/>
              </a:buClr>
            </a:pPr>
            <a:endParaRPr lang="en-US" altLang="zh-CN" sz="2400" dirty="0">
              <a:solidFill>
                <a:srgbClr val="262626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indent="628650">
              <a:lnSpc>
                <a:spcPct val="120000"/>
              </a:lnSpc>
              <a:buClr>
                <a:srgbClr val="7030A0"/>
              </a:buClr>
            </a:pPr>
            <a:r>
              <a:rPr lang="zh-CN" altLang="en-US" sz="2400" dirty="0">
                <a:solidFill>
                  <a:srgbClr val="26262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第</a:t>
            </a:r>
            <a:r>
              <a:rPr lang="en-US" altLang="zh-CN" sz="2400" dirty="0">
                <a:solidFill>
                  <a:srgbClr val="26262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lang="zh-CN" altLang="en-US" sz="2400" dirty="0">
                <a:solidFill>
                  <a:srgbClr val="26262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步</a:t>
            </a:r>
            <a:r>
              <a:rPr lang="en-US" altLang="zh-CN" sz="2400" dirty="0">
                <a:solidFill>
                  <a:srgbClr val="26262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: </a:t>
            </a:r>
            <a:r>
              <a:rPr lang="zh-CN" altLang="en-US" sz="2400" dirty="0">
                <a:solidFill>
                  <a:srgbClr val="26262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将总和</a:t>
            </a:r>
            <a:r>
              <a:rPr lang="en-US" altLang="zh-CN" sz="2400" dirty="0">
                <a:solidFill>
                  <a:srgbClr val="26262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sum</a:t>
            </a:r>
            <a:r>
              <a:rPr lang="zh-CN" altLang="en-US" sz="2400" dirty="0">
                <a:solidFill>
                  <a:srgbClr val="26262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置</a:t>
            </a:r>
            <a:r>
              <a:rPr lang="en-US" altLang="zh-CN" sz="2400" dirty="0">
                <a:solidFill>
                  <a:srgbClr val="26262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0</a:t>
            </a:r>
            <a:r>
              <a:rPr lang="zh-CN" altLang="en-US" sz="2400" dirty="0">
                <a:solidFill>
                  <a:srgbClr val="26262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；</a:t>
            </a:r>
          </a:p>
          <a:p>
            <a:pPr indent="628650">
              <a:lnSpc>
                <a:spcPct val="120000"/>
              </a:lnSpc>
              <a:buClr>
                <a:srgbClr val="7030A0"/>
              </a:buClr>
            </a:pPr>
            <a:r>
              <a:rPr lang="zh-CN" altLang="en-US" sz="2400" dirty="0">
                <a:solidFill>
                  <a:srgbClr val="26262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第</a:t>
            </a:r>
            <a:r>
              <a:rPr lang="en-US" altLang="zh-CN" sz="2400" dirty="0">
                <a:solidFill>
                  <a:srgbClr val="26262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zh-CN" altLang="en-US" sz="2400" dirty="0">
                <a:solidFill>
                  <a:srgbClr val="26262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步</a:t>
            </a:r>
            <a:r>
              <a:rPr lang="en-US" altLang="zh-CN" sz="2400" dirty="0">
                <a:solidFill>
                  <a:srgbClr val="26262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: </a:t>
            </a:r>
            <a:r>
              <a:rPr lang="zh-CN" altLang="en-US" sz="2400" dirty="0">
                <a:solidFill>
                  <a:srgbClr val="26262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将</a:t>
            </a:r>
            <a:r>
              <a:rPr lang="en-US" altLang="zh-CN" sz="2400" dirty="0">
                <a:solidFill>
                  <a:srgbClr val="26262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lang="zh-CN" altLang="en-US" sz="2400" dirty="0">
                <a:solidFill>
                  <a:srgbClr val="26262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累加到</a:t>
            </a:r>
            <a:r>
              <a:rPr lang="en-US" altLang="zh-CN" sz="2400" dirty="0">
                <a:solidFill>
                  <a:srgbClr val="26262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sum</a:t>
            </a:r>
            <a:r>
              <a:rPr lang="zh-CN" altLang="en-US" sz="2400" dirty="0">
                <a:solidFill>
                  <a:srgbClr val="26262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中；</a:t>
            </a:r>
          </a:p>
          <a:p>
            <a:pPr indent="628650">
              <a:lnSpc>
                <a:spcPct val="120000"/>
              </a:lnSpc>
              <a:buClr>
                <a:srgbClr val="7030A0"/>
              </a:buClr>
            </a:pPr>
            <a:r>
              <a:rPr lang="zh-CN" altLang="en-US" sz="2400" dirty="0">
                <a:solidFill>
                  <a:srgbClr val="26262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第</a:t>
            </a:r>
            <a:r>
              <a:rPr lang="en-US" altLang="zh-CN" sz="2400" dirty="0">
                <a:solidFill>
                  <a:srgbClr val="26262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</a:t>
            </a:r>
            <a:r>
              <a:rPr lang="zh-CN" altLang="en-US" sz="2400" dirty="0">
                <a:solidFill>
                  <a:srgbClr val="26262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步</a:t>
            </a:r>
            <a:r>
              <a:rPr lang="en-US" altLang="zh-CN" sz="2400" dirty="0">
                <a:solidFill>
                  <a:srgbClr val="26262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: </a:t>
            </a:r>
            <a:r>
              <a:rPr lang="zh-CN" altLang="en-US" sz="2400" dirty="0">
                <a:solidFill>
                  <a:srgbClr val="26262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将</a:t>
            </a:r>
            <a:r>
              <a:rPr lang="en-US" altLang="zh-CN" sz="2400" dirty="0">
                <a:solidFill>
                  <a:srgbClr val="26262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zh-CN" altLang="en-US" sz="2400" dirty="0">
                <a:solidFill>
                  <a:srgbClr val="26262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累加到</a:t>
            </a:r>
            <a:r>
              <a:rPr lang="en-US" altLang="zh-CN" sz="2400" dirty="0">
                <a:solidFill>
                  <a:srgbClr val="26262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sum</a:t>
            </a:r>
            <a:r>
              <a:rPr lang="zh-CN" altLang="en-US" sz="2400" dirty="0">
                <a:solidFill>
                  <a:srgbClr val="26262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中；</a:t>
            </a:r>
          </a:p>
          <a:p>
            <a:pPr indent="628650">
              <a:lnSpc>
                <a:spcPct val="120000"/>
              </a:lnSpc>
              <a:buClr>
                <a:srgbClr val="7030A0"/>
              </a:buClr>
            </a:pPr>
            <a:r>
              <a:rPr lang="zh-CN" altLang="en-US" sz="2400" dirty="0">
                <a:solidFill>
                  <a:srgbClr val="26262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第</a:t>
            </a:r>
            <a:r>
              <a:rPr lang="en-US" altLang="zh-CN" sz="2400" dirty="0">
                <a:solidFill>
                  <a:srgbClr val="26262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4</a:t>
            </a:r>
            <a:r>
              <a:rPr lang="zh-CN" altLang="en-US" sz="2400" dirty="0">
                <a:solidFill>
                  <a:srgbClr val="26262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步</a:t>
            </a:r>
            <a:r>
              <a:rPr lang="en-US" altLang="zh-CN" sz="2400" dirty="0">
                <a:solidFill>
                  <a:srgbClr val="26262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: </a:t>
            </a:r>
            <a:r>
              <a:rPr lang="zh-CN" altLang="en-US" sz="2400" dirty="0">
                <a:solidFill>
                  <a:srgbClr val="26262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将</a:t>
            </a:r>
            <a:r>
              <a:rPr lang="en-US" altLang="zh-CN" sz="2400" dirty="0">
                <a:solidFill>
                  <a:srgbClr val="26262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</a:t>
            </a:r>
            <a:r>
              <a:rPr lang="zh-CN" altLang="en-US" sz="2400" dirty="0">
                <a:solidFill>
                  <a:srgbClr val="26262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累加到</a:t>
            </a:r>
            <a:r>
              <a:rPr lang="en-US" altLang="zh-CN" sz="2400" dirty="0">
                <a:solidFill>
                  <a:srgbClr val="26262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sum</a:t>
            </a:r>
            <a:r>
              <a:rPr lang="zh-CN" altLang="en-US" sz="2400" dirty="0">
                <a:solidFill>
                  <a:srgbClr val="26262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中；</a:t>
            </a:r>
          </a:p>
          <a:p>
            <a:pPr indent="628650">
              <a:lnSpc>
                <a:spcPct val="120000"/>
              </a:lnSpc>
              <a:buClr>
                <a:srgbClr val="7030A0"/>
              </a:buClr>
            </a:pPr>
            <a:r>
              <a:rPr lang="zh-CN" altLang="en-US" sz="2400" dirty="0">
                <a:solidFill>
                  <a:srgbClr val="26262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第</a:t>
            </a:r>
            <a:r>
              <a:rPr lang="en-US" altLang="zh-CN" sz="2400" dirty="0">
                <a:solidFill>
                  <a:srgbClr val="26262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5</a:t>
            </a:r>
            <a:r>
              <a:rPr lang="zh-CN" altLang="en-US" sz="2400" dirty="0">
                <a:solidFill>
                  <a:srgbClr val="26262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步</a:t>
            </a:r>
            <a:r>
              <a:rPr lang="en-US" altLang="zh-CN" sz="2400" dirty="0">
                <a:solidFill>
                  <a:srgbClr val="26262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: </a:t>
            </a:r>
            <a:r>
              <a:rPr lang="zh-CN" altLang="en-US" sz="2400" dirty="0">
                <a:solidFill>
                  <a:srgbClr val="26262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将</a:t>
            </a:r>
            <a:r>
              <a:rPr lang="en-US" altLang="zh-CN" sz="2400" dirty="0">
                <a:solidFill>
                  <a:srgbClr val="26262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4</a:t>
            </a:r>
            <a:r>
              <a:rPr lang="zh-CN" altLang="en-US" sz="2400" dirty="0">
                <a:solidFill>
                  <a:srgbClr val="26262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累加到</a:t>
            </a:r>
            <a:r>
              <a:rPr lang="en-US" altLang="zh-CN" sz="2400" dirty="0">
                <a:solidFill>
                  <a:srgbClr val="26262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sum</a:t>
            </a:r>
            <a:r>
              <a:rPr lang="zh-CN" altLang="en-US" sz="2400" dirty="0">
                <a:solidFill>
                  <a:srgbClr val="26262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中；</a:t>
            </a:r>
          </a:p>
          <a:p>
            <a:pPr indent="628650">
              <a:lnSpc>
                <a:spcPct val="120000"/>
              </a:lnSpc>
              <a:buClr>
                <a:srgbClr val="7030A0"/>
              </a:buClr>
            </a:pPr>
            <a:r>
              <a:rPr lang="zh-CN" altLang="en-US" sz="2400" dirty="0">
                <a:solidFill>
                  <a:srgbClr val="26262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第</a:t>
            </a:r>
            <a:r>
              <a:rPr lang="en-US" altLang="zh-CN" sz="2400" dirty="0">
                <a:solidFill>
                  <a:srgbClr val="26262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6</a:t>
            </a:r>
            <a:r>
              <a:rPr lang="zh-CN" altLang="en-US" sz="2400" dirty="0">
                <a:solidFill>
                  <a:srgbClr val="26262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步</a:t>
            </a:r>
            <a:r>
              <a:rPr lang="en-US" altLang="zh-CN" sz="2400" dirty="0">
                <a:solidFill>
                  <a:srgbClr val="26262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: </a:t>
            </a:r>
            <a:r>
              <a:rPr lang="zh-CN" altLang="en-US" sz="2400" dirty="0">
                <a:solidFill>
                  <a:srgbClr val="26262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将</a:t>
            </a:r>
            <a:r>
              <a:rPr lang="en-US" altLang="zh-CN" sz="2400" dirty="0">
                <a:solidFill>
                  <a:srgbClr val="26262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5</a:t>
            </a:r>
            <a:r>
              <a:rPr lang="zh-CN" altLang="en-US" sz="2400" dirty="0">
                <a:solidFill>
                  <a:srgbClr val="26262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累加到</a:t>
            </a:r>
            <a:r>
              <a:rPr lang="en-US" altLang="zh-CN" sz="2400" dirty="0">
                <a:solidFill>
                  <a:srgbClr val="26262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sum</a:t>
            </a:r>
            <a:r>
              <a:rPr lang="zh-CN" altLang="en-US" sz="2400" dirty="0">
                <a:solidFill>
                  <a:srgbClr val="26262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中；</a:t>
            </a:r>
          </a:p>
          <a:p>
            <a:pPr indent="628650">
              <a:lnSpc>
                <a:spcPct val="120000"/>
              </a:lnSpc>
              <a:buClr>
                <a:srgbClr val="7030A0"/>
              </a:buClr>
            </a:pPr>
            <a:r>
              <a:rPr lang="zh-CN" altLang="en-US" sz="2400" dirty="0">
                <a:solidFill>
                  <a:srgbClr val="26262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第</a:t>
            </a:r>
            <a:r>
              <a:rPr lang="en-US" altLang="zh-CN" sz="2400" dirty="0">
                <a:solidFill>
                  <a:srgbClr val="26262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7</a:t>
            </a:r>
            <a:r>
              <a:rPr lang="zh-CN" altLang="en-US" sz="2400" dirty="0">
                <a:solidFill>
                  <a:srgbClr val="26262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步</a:t>
            </a:r>
            <a:r>
              <a:rPr lang="en-US" altLang="zh-CN" sz="2400" dirty="0">
                <a:solidFill>
                  <a:srgbClr val="26262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: </a:t>
            </a:r>
            <a:r>
              <a:rPr lang="zh-CN" altLang="en-US" sz="2400" dirty="0">
                <a:solidFill>
                  <a:srgbClr val="26262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输出</a:t>
            </a:r>
            <a:r>
              <a:rPr lang="en-US" altLang="zh-CN" sz="2400" dirty="0">
                <a:solidFill>
                  <a:srgbClr val="26262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lang="zh-CN" altLang="en-US" sz="2400" dirty="0">
                <a:solidFill>
                  <a:srgbClr val="26262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～</a:t>
            </a:r>
            <a:r>
              <a:rPr lang="en-US" altLang="zh-CN" sz="2400" dirty="0">
                <a:solidFill>
                  <a:srgbClr val="26262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5</a:t>
            </a:r>
            <a:r>
              <a:rPr lang="zh-CN" altLang="en-US" sz="2400" dirty="0">
                <a:solidFill>
                  <a:srgbClr val="26262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的累加和</a:t>
            </a:r>
            <a:r>
              <a:rPr lang="en-US" altLang="zh-CN" sz="2400" dirty="0">
                <a:solidFill>
                  <a:srgbClr val="26262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sum</a:t>
            </a:r>
            <a:r>
              <a:rPr lang="zh-CN" altLang="en-US" sz="2400" dirty="0">
                <a:solidFill>
                  <a:srgbClr val="26262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  <a:endParaRPr lang="en-US" altLang="zh-CN" sz="2400" dirty="0">
              <a:solidFill>
                <a:srgbClr val="262626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6966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>
            <a:extLst>
              <a:ext uri="{FF2B5EF4-FFF2-40B4-BE49-F238E27FC236}">
                <a16:creationId xmlns:a16="http://schemas.microsoft.com/office/drawing/2014/main" xmlns="" id="{B236A77D-E49D-488B-BBC4-787894FC8936}"/>
              </a:ext>
            </a:extLst>
          </p:cNvPr>
          <p:cNvSpPr txBox="1"/>
          <p:nvPr/>
        </p:nvSpPr>
        <p:spPr>
          <a:xfrm>
            <a:off x="3086344" y="3464247"/>
            <a:ext cx="5790071" cy="20128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628650">
              <a:lnSpc>
                <a:spcPct val="130000"/>
              </a:lnSpc>
              <a:buClr>
                <a:srgbClr val="7030A0"/>
              </a:buClr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采用上面的算法，需要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100000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行类似“将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累加到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sum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中”的操作，依此类推。显然，这种算法在处理大规模问题时是不可行的。</a:t>
            </a: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xmlns="" id="{DFDA8DF2-EB1F-4143-AA9F-24D24AB78A49}"/>
              </a:ext>
            </a:extLst>
          </p:cNvPr>
          <p:cNvGrpSpPr/>
          <p:nvPr/>
        </p:nvGrpSpPr>
        <p:grpSpPr>
          <a:xfrm>
            <a:off x="515938" y="1091211"/>
            <a:ext cx="5884862" cy="461665"/>
            <a:chOff x="515938" y="1091211"/>
            <a:chExt cx="5884862" cy="461665"/>
          </a:xfrm>
        </p:grpSpPr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xmlns="" id="{C6320D35-384F-464B-B2A2-8444761E5373}"/>
                </a:ext>
              </a:extLst>
            </p:cNvPr>
            <p:cNvGrpSpPr/>
            <p:nvPr/>
          </p:nvGrpSpPr>
          <p:grpSpPr>
            <a:xfrm>
              <a:off x="515938" y="1155664"/>
              <a:ext cx="406408" cy="335423"/>
              <a:chOff x="3433308" y="2097229"/>
              <a:chExt cx="866296" cy="714983"/>
            </a:xfrm>
          </p:grpSpPr>
          <p:sp>
            <p:nvSpPr>
              <p:cNvPr id="4" name="平行四边形 3">
                <a:extLst>
                  <a:ext uri="{FF2B5EF4-FFF2-40B4-BE49-F238E27FC236}">
                    <a16:creationId xmlns:a16="http://schemas.microsoft.com/office/drawing/2014/main" xmlns="" id="{BAE63224-3DA6-4990-BA55-F0560AC8C6A3}"/>
                  </a:ext>
                </a:extLst>
              </p:cNvPr>
              <p:cNvSpPr/>
              <p:nvPr/>
            </p:nvSpPr>
            <p:spPr>
              <a:xfrm flipH="1">
                <a:off x="3433308" y="2139351"/>
                <a:ext cx="378723" cy="310551"/>
              </a:xfrm>
              <a:prstGeom prst="parallelogram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" name="平行四边形 4">
                <a:extLst>
                  <a:ext uri="{FF2B5EF4-FFF2-40B4-BE49-F238E27FC236}">
                    <a16:creationId xmlns:a16="http://schemas.microsoft.com/office/drawing/2014/main" xmlns="" id="{E33D2442-BC79-4EA6-95A7-584DAFEFCF9E}"/>
                  </a:ext>
                </a:extLst>
              </p:cNvPr>
              <p:cNvSpPr/>
              <p:nvPr/>
            </p:nvSpPr>
            <p:spPr>
              <a:xfrm flipH="1">
                <a:off x="3525325" y="2501661"/>
                <a:ext cx="378723" cy="310551"/>
              </a:xfrm>
              <a:prstGeom prst="parallelogram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" name="平行四边形 5">
                <a:extLst>
                  <a:ext uri="{FF2B5EF4-FFF2-40B4-BE49-F238E27FC236}">
                    <a16:creationId xmlns:a16="http://schemas.microsoft.com/office/drawing/2014/main" xmlns="" id="{1C82436A-A273-44C4-A698-F9F870EC57F9}"/>
                  </a:ext>
                </a:extLst>
              </p:cNvPr>
              <p:cNvSpPr/>
              <p:nvPr/>
            </p:nvSpPr>
            <p:spPr>
              <a:xfrm flipH="1">
                <a:off x="3794779" y="2139351"/>
                <a:ext cx="378723" cy="310551"/>
              </a:xfrm>
              <a:prstGeom prst="parallelogram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平行四边形 6">
                <a:extLst>
                  <a:ext uri="{FF2B5EF4-FFF2-40B4-BE49-F238E27FC236}">
                    <a16:creationId xmlns:a16="http://schemas.microsoft.com/office/drawing/2014/main" xmlns="" id="{65FA15EE-C4B1-4D0E-B56C-97BE6801717C}"/>
                  </a:ext>
                </a:extLst>
              </p:cNvPr>
              <p:cNvSpPr/>
              <p:nvPr/>
            </p:nvSpPr>
            <p:spPr>
              <a:xfrm flipH="1">
                <a:off x="3886796" y="2501661"/>
                <a:ext cx="378723" cy="310551"/>
              </a:xfrm>
              <a:prstGeom prst="parallelogram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平行四边形 7">
                <a:extLst>
                  <a:ext uri="{FF2B5EF4-FFF2-40B4-BE49-F238E27FC236}">
                    <a16:creationId xmlns:a16="http://schemas.microsoft.com/office/drawing/2014/main" xmlns="" id="{D60B81A3-A6AF-4A37-A256-A53238256FBC}"/>
                  </a:ext>
                </a:extLst>
              </p:cNvPr>
              <p:cNvSpPr/>
              <p:nvPr/>
            </p:nvSpPr>
            <p:spPr>
              <a:xfrm flipH="1">
                <a:off x="3467396" y="2097231"/>
                <a:ext cx="378724" cy="310551"/>
              </a:xfrm>
              <a:prstGeom prst="parallelogram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平行四边形 8">
                <a:extLst>
                  <a:ext uri="{FF2B5EF4-FFF2-40B4-BE49-F238E27FC236}">
                    <a16:creationId xmlns:a16="http://schemas.microsoft.com/office/drawing/2014/main" xmlns="" id="{873268C3-7CA6-4162-9E16-359E42C78B3E}"/>
                  </a:ext>
                </a:extLst>
              </p:cNvPr>
              <p:cNvSpPr/>
              <p:nvPr/>
            </p:nvSpPr>
            <p:spPr>
              <a:xfrm flipH="1">
                <a:off x="3559413" y="2459541"/>
                <a:ext cx="378724" cy="310551"/>
              </a:xfrm>
              <a:prstGeom prst="parallelogram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平行四边形 9">
                <a:extLst>
                  <a:ext uri="{FF2B5EF4-FFF2-40B4-BE49-F238E27FC236}">
                    <a16:creationId xmlns:a16="http://schemas.microsoft.com/office/drawing/2014/main" xmlns="" id="{A6184E2F-5472-468F-ABCB-98A06BD638D3}"/>
                  </a:ext>
                </a:extLst>
              </p:cNvPr>
              <p:cNvSpPr/>
              <p:nvPr/>
            </p:nvSpPr>
            <p:spPr>
              <a:xfrm flipH="1">
                <a:off x="3828868" y="2097229"/>
                <a:ext cx="378724" cy="310551"/>
              </a:xfrm>
              <a:prstGeom prst="parallelogram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平行四边形 10">
                <a:extLst>
                  <a:ext uri="{FF2B5EF4-FFF2-40B4-BE49-F238E27FC236}">
                    <a16:creationId xmlns:a16="http://schemas.microsoft.com/office/drawing/2014/main" xmlns="" id="{A53E34A2-A531-4DF4-BA13-30C0C4FC6654}"/>
                  </a:ext>
                </a:extLst>
              </p:cNvPr>
              <p:cNvSpPr/>
              <p:nvPr/>
            </p:nvSpPr>
            <p:spPr>
              <a:xfrm flipH="1">
                <a:off x="3920880" y="2459541"/>
                <a:ext cx="378724" cy="310551"/>
              </a:xfrm>
              <a:prstGeom prst="parallelogram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xmlns="" id="{245A019C-342C-4D62-8AE3-6FFA94B85B77}"/>
                </a:ext>
              </a:extLst>
            </p:cNvPr>
            <p:cNvSpPr txBox="1"/>
            <p:nvPr/>
          </p:nvSpPr>
          <p:spPr>
            <a:xfrm>
              <a:off x="981504" y="1091211"/>
              <a:ext cx="541929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算法设计中可能存在的问题</a:t>
              </a:r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xmlns="" id="{06A60EE8-CB2D-430C-AD15-BF206B3AFA4D}"/>
              </a:ext>
            </a:extLst>
          </p:cNvPr>
          <p:cNvGrpSpPr/>
          <p:nvPr/>
        </p:nvGrpSpPr>
        <p:grpSpPr>
          <a:xfrm>
            <a:off x="2502569" y="1646412"/>
            <a:ext cx="7093818" cy="4763014"/>
            <a:chOff x="4224564" y="2060090"/>
            <a:chExt cx="3669847" cy="3358921"/>
          </a:xfrm>
        </p:grpSpPr>
        <p:grpSp>
          <p:nvGrpSpPr>
            <p:cNvPr id="32" name="组合 31">
              <a:extLst>
                <a:ext uri="{FF2B5EF4-FFF2-40B4-BE49-F238E27FC236}">
                  <a16:creationId xmlns:a16="http://schemas.microsoft.com/office/drawing/2014/main" xmlns="" id="{29A14917-751C-481E-99B3-CA7AF3E6422A}"/>
                </a:ext>
              </a:extLst>
            </p:cNvPr>
            <p:cNvGrpSpPr/>
            <p:nvPr/>
          </p:nvGrpSpPr>
          <p:grpSpPr>
            <a:xfrm>
              <a:off x="4224564" y="2060090"/>
              <a:ext cx="3669847" cy="3358921"/>
              <a:chOff x="4188196" y="2127479"/>
              <a:chExt cx="3910692" cy="3650794"/>
            </a:xfrm>
          </p:grpSpPr>
          <p:grpSp>
            <p:nvGrpSpPr>
              <p:cNvPr id="33" name="组合 32">
                <a:extLst>
                  <a:ext uri="{FF2B5EF4-FFF2-40B4-BE49-F238E27FC236}">
                    <a16:creationId xmlns:a16="http://schemas.microsoft.com/office/drawing/2014/main" xmlns="" id="{F8848459-33DE-443A-8B9B-9B16D7768983}"/>
                  </a:ext>
                </a:extLst>
              </p:cNvPr>
              <p:cNvGrpSpPr/>
              <p:nvPr/>
            </p:nvGrpSpPr>
            <p:grpSpPr>
              <a:xfrm>
                <a:off x="4188196" y="2127479"/>
                <a:ext cx="3910692" cy="3650794"/>
                <a:chOff x="4188196" y="2127479"/>
                <a:chExt cx="3910692" cy="3650794"/>
              </a:xfrm>
            </p:grpSpPr>
            <p:sp>
              <p:nvSpPr>
                <p:cNvPr id="38" name="任意多边形 93">
                  <a:extLst>
                    <a:ext uri="{FF2B5EF4-FFF2-40B4-BE49-F238E27FC236}">
                      <a16:creationId xmlns:a16="http://schemas.microsoft.com/office/drawing/2014/main" xmlns="" id="{0B5F8892-D897-48EE-972B-7AAE7617D87F}"/>
                    </a:ext>
                  </a:extLst>
                </p:cNvPr>
                <p:cNvSpPr/>
                <p:nvPr/>
              </p:nvSpPr>
              <p:spPr>
                <a:xfrm flipH="1" flipV="1">
                  <a:off x="7777063" y="5461228"/>
                  <a:ext cx="321825" cy="317045"/>
                </a:xfrm>
                <a:custGeom>
                  <a:avLst/>
                  <a:gdLst>
                    <a:gd name="connsiteX0" fmla="*/ 76384 w 725149"/>
                    <a:gd name="connsiteY0" fmla="*/ 0 h 714376"/>
                    <a:gd name="connsiteX1" fmla="*/ 212910 w 725149"/>
                    <a:gd name="connsiteY1" fmla="*/ 1519 h 714376"/>
                    <a:gd name="connsiteX2" fmla="*/ 406449 w 725149"/>
                    <a:gd name="connsiteY2" fmla="*/ 1519 h 714376"/>
                    <a:gd name="connsiteX3" fmla="*/ 362726 w 725149"/>
                    <a:gd name="connsiteY3" fmla="*/ 45243 h 714376"/>
                    <a:gd name="connsiteX4" fmla="*/ 693346 w 725149"/>
                    <a:gd name="connsiteY4" fmla="*/ 45244 h 714376"/>
                    <a:gd name="connsiteX5" fmla="*/ 725149 w 725149"/>
                    <a:gd name="connsiteY5" fmla="*/ 77048 h 714376"/>
                    <a:gd name="connsiteX6" fmla="*/ 156851 w 725149"/>
                    <a:gd name="connsiteY6" fmla="*/ 77048 h 714376"/>
                    <a:gd name="connsiteX7" fmla="*/ 75720 w 725149"/>
                    <a:gd name="connsiteY7" fmla="*/ 158178 h 714376"/>
                    <a:gd name="connsiteX8" fmla="*/ 75722 w 725149"/>
                    <a:gd name="connsiteY8" fmla="*/ 681520 h 714376"/>
                    <a:gd name="connsiteX9" fmla="*/ 42866 w 725149"/>
                    <a:gd name="connsiteY9" fmla="*/ 714376 h 714376"/>
                    <a:gd name="connsiteX10" fmla="*/ 42865 w 725149"/>
                    <a:gd name="connsiteY10" fmla="*/ 387498 h 714376"/>
                    <a:gd name="connsiteX11" fmla="*/ 745 w 725149"/>
                    <a:gd name="connsiteY11" fmla="*/ 429618 h 714376"/>
                    <a:gd name="connsiteX12" fmla="*/ 0 w 725149"/>
                    <a:gd name="connsiteY12" fmla="*/ 429619 h 714376"/>
                    <a:gd name="connsiteX13" fmla="*/ 1 w 725149"/>
                    <a:gd name="connsiteY13" fmla="*/ 134343 h 714376"/>
                    <a:gd name="connsiteX14" fmla="*/ 646 w 725149"/>
                    <a:gd name="connsiteY14" fmla="*/ 134343 h 714376"/>
                    <a:gd name="connsiteX15" fmla="*/ 1 w 725149"/>
                    <a:gd name="connsiteY15" fmla="*/ 76381 h 7143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725149" h="714376">
                      <a:moveTo>
                        <a:pt x="76384" y="0"/>
                      </a:moveTo>
                      <a:lnTo>
                        <a:pt x="212910" y="1519"/>
                      </a:lnTo>
                      <a:lnTo>
                        <a:pt x="406449" y="1519"/>
                      </a:lnTo>
                      <a:lnTo>
                        <a:pt x="362726" y="45243"/>
                      </a:lnTo>
                      <a:lnTo>
                        <a:pt x="693346" y="45244"/>
                      </a:lnTo>
                      <a:lnTo>
                        <a:pt x="725149" y="77048"/>
                      </a:lnTo>
                      <a:lnTo>
                        <a:pt x="156851" y="77048"/>
                      </a:lnTo>
                      <a:lnTo>
                        <a:pt x="75720" y="158178"/>
                      </a:lnTo>
                      <a:lnTo>
                        <a:pt x="75722" y="681520"/>
                      </a:lnTo>
                      <a:lnTo>
                        <a:pt x="42866" y="714376"/>
                      </a:lnTo>
                      <a:lnTo>
                        <a:pt x="42865" y="387498"/>
                      </a:lnTo>
                      <a:lnTo>
                        <a:pt x="745" y="429618"/>
                      </a:lnTo>
                      <a:lnTo>
                        <a:pt x="0" y="429619"/>
                      </a:lnTo>
                      <a:lnTo>
                        <a:pt x="1" y="134343"/>
                      </a:lnTo>
                      <a:lnTo>
                        <a:pt x="646" y="134343"/>
                      </a:lnTo>
                      <a:lnTo>
                        <a:pt x="1" y="76381"/>
                      </a:lnTo>
                      <a:close/>
                    </a:path>
                  </a:pathLst>
                </a:cu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9" name="矩形: 圆角 38">
                  <a:extLst>
                    <a:ext uri="{FF2B5EF4-FFF2-40B4-BE49-F238E27FC236}">
                      <a16:creationId xmlns:a16="http://schemas.microsoft.com/office/drawing/2014/main" xmlns="" id="{8C034C97-AC14-4CE5-B98E-97ABF1F0087E}"/>
                    </a:ext>
                  </a:extLst>
                </p:cNvPr>
                <p:cNvSpPr/>
                <p:nvPr/>
              </p:nvSpPr>
              <p:spPr>
                <a:xfrm>
                  <a:off x="4267200" y="2209801"/>
                  <a:ext cx="3734346" cy="3486150"/>
                </a:xfrm>
                <a:prstGeom prst="roundRect">
                  <a:avLst>
                    <a:gd name="adj" fmla="val 1939"/>
                  </a:avLst>
                </a:prstGeom>
                <a:noFill/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0" name="任意多边形 93">
                  <a:extLst>
                    <a:ext uri="{FF2B5EF4-FFF2-40B4-BE49-F238E27FC236}">
                      <a16:creationId xmlns:a16="http://schemas.microsoft.com/office/drawing/2014/main" xmlns="" id="{03D9822A-BCB8-40DD-B5BE-865A6A962D47}"/>
                    </a:ext>
                  </a:extLst>
                </p:cNvPr>
                <p:cNvSpPr/>
                <p:nvPr/>
              </p:nvSpPr>
              <p:spPr>
                <a:xfrm rot="16200000" flipH="1" flipV="1">
                  <a:off x="7774673" y="2129869"/>
                  <a:ext cx="321825" cy="317045"/>
                </a:xfrm>
                <a:custGeom>
                  <a:avLst/>
                  <a:gdLst>
                    <a:gd name="connsiteX0" fmla="*/ 76384 w 725149"/>
                    <a:gd name="connsiteY0" fmla="*/ 0 h 714376"/>
                    <a:gd name="connsiteX1" fmla="*/ 212910 w 725149"/>
                    <a:gd name="connsiteY1" fmla="*/ 1519 h 714376"/>
                    <a:gd name="connsiteX2" fmla="*/ 406449 w 725149"/>
                    <a:gd name="connsiteY2" fmla="*/ 1519 h 714376"/>
                    <a:gd name="connsiteX3" fmla="*/ 362726 w 725149"/>
                    <a:gd name="connsiteY3" fmla="*/ 45243 h 714376"/>
                    <a:gd name="connsiteX4" fmla="*/ 693346 w 725149"/>
                    <a:gd name="connsiteY4" fmla="*/ 45244 h 714376"/>
                    <a:gd name="connsiteX5" fmla="*/ 725149 w 725149"/>
                    <a:gd name="connsiteY5" fmla="*/ 77048 h 714376"/>
                    <a:gd name="connsiteX6" fmla="*/ 156851 w 725149"/>
                    <a:gd name="connsiteY6" fmla="*/ 77048 h 714376"/>
                    <a:gd name="connsiteX7" fmla="*/ 75720 w 725149"/>
                    <a:gd name="connsiteY7" fmla="*/ 158178 h 714376"/>
                    <a:gd name="connsiteX8" fmla="*/ 75722 w 725149"/>
                    <a:gd name="connsiteY8" fmla="*/ 681520 h 714376"/>
                    <a:gd name="connsiteX9" fmla="*/ 42866 w 725149"/>
                    <a:gd name="connsiteY9" fmla="*/ 714376 h 714376"/>
                    <a:gd name="connsiteX10" fmla="*/ 42865 w 725149"/>
                    <a:gd name="connsiteY10" fmla="*/ 387498 h 714376"/>
                    <a:gd name="connsiteX11" fmla="*/ 745 w 725149"/>
                    <a:gd name="connsiteY11" fmla="*/ 429618 h 714376"/>
                    <a:gd name="connsiteX12" fmla="*/ 0 w 725149"/>
                    <a:gd name="connsiteY12" fmla="*/ 429619 h 714376"/>
                    <a:gd name="connsiteX13" fmla="*/ 1 w 725149"/>
                    <a:gd name="connsiteY13" fmla="*/ 134343 h 714376"/>
                    <a:gd name="connsiteX14" fmla="*/ 646 w 725149"/>
                    <a:gd name="connsiteY14" fmla="*/ 134343 h 714376"/>
                    <a:gd name="connsiteX15" fmla="*/ 1 w 725149"/>
                    <a:gd name="connsiteY15" fmla="*/ 76381 h 7143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725149" h="714376">
                      <a:moveTo>
                        <a:pt x="76384" y="0"/>
                      </a:moveTo>
                      <a:lnTo>
                        <a:pt x="212910" y="1519"/>
                      </a:lnTo>
                      <a:lnTo>
                        <a:pt x="406449" y="1519"/>
                      </a:lnTo>
                      <a:lnTo>
                        <a:pt x="362726" y="45243"/>
                      </a:lnTo>
                      <a:lnTo>
                        <a:pt x="693346" y="45244"/>
                      </a:lnTo>
                      <a:lnTo>
                        <a:pt x="725149" y="77048"/>
                      </a:lnTo>
                      <a:lnTo>
                        <a:pt x="156851" y="77048"/>
                      </a:lnTo>
                      <a:lnTo>
                        <a:pt x="75720" y="158178"/>
                      </a:lnTo>
                      <a:lnTo>
                        <a:pt x="75722" y="681520"/>
                      </a:lnTo>
                      <a:lnTo>
                        <a:pt x="42866" y="714376"/>
                      </a:lnTo>
                      <a:lnTo>
                        <a:pt x="42865" y="387498"/>
                      </a:lnTo>
                      <a:lnTo>
                        <a:pt x="745" y="429618"/>
                      </a:lnTo>
                      <a:lnTo>
                        <a:pt x="0" y="429619"/>
                      </a:lnTo>
                      <a:lnTo>
                        <a:pt x="1" y="134343"/>
                      </a:lnTo>
                      <a:lnTo>
                        <a:pt x="646" y="134343"/>
                      </a:lnTo>
                      <a:lnTo>
                        <a:pt x="1" y="76381"/>
                      </a:lnTo>
                      <a:close/>
                    </a:path>
                  </a:pathLst>
                </a:cu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1" name="任意多边形 93">
                  <a:extLst>
                    <a:ext uri="{FF2B5EF4-FFF2-40B4-BE49-F238E27FC236}">
                      <a16:creationId xmlns:a16="http://schemas.microsoft.com/office/drawing/2014/main" xmlns="" id="{06CE4054-7B09-40C4-88FB-3A044F805684}"/>
                    </a:ext>
                  </a:extLst>
                </p:cNvPr>
                <p:cNvSpPr/>
                <p:nvPr/>
              </p:nvSpPr>
              <p:spPr>
                <a:xfrm rot="10800000" flipH="1" flipV="1">
                  <a:off x="4188196" y="2129438"/>
                  <a:ext cx="321825" cy="317045"/>
                </a:xfrm>
                <a:custGeom>
                  <a:avLst/>
                  <a:gdLst>
                    <a:gd name="connsiteX0" fmla="*/ 76384 w 725149"/>
                    <a:gd name="connsiteY0" fmla="*/ 0 h 714376"/>
                    <a:gd name="connsiteX1" fmla="*/ 212910 w 725149"/>
                    <a:gd name="connsiteY1" fmla="*/ 1519 h 714376"/>
                    <a:gd name="connsiteX2" fmla="*/ 406449 w 725149"/>
                    <a:gd name="connsiteY2" fmla="*/ 1519 h 714376"/>
                    <a:gd name="connsiteX3" fmla="*/ 362726 w 725149"/>
                    <a:gd name="connsiteY3" fmla="*/ 45243 h 714376"/>
                    <a:gd name="connsiteX4" fmla="*/ 693346 w 725149"/>
                    <a:gd name="connsiteY4" fmla="*/ 45244 h 714376"/>
                    <a:gd name="connsiteX5" fmla="*/ 725149 w 725149"/>
                    <a:gd name="connsiteY5" fmla="*/ 77048 h 714376"/>
                    <a:gd name="connsiteX6" fmla="*/ 156851 w 725149"/>
                    <a:gd name="connsiteY6" fmla="*/ 77048 h 714376"/>
                    <a:gd name="connsiteX7" fmla="*/ 75720 w 725149"/>
                    <a:gd name="connsiteY7" fmla="*/ 158178 h 714376"/>
                    <a:gd name="connsiteX8" fmla="*/ 75722 w 725149"/>
                    <a:gd name="connsiteY8" fmla="*/ 681520 h 714376"/>
                    <a:gd name="connsiteX9" fmla="*/ 42866 w 725149"/>
                    <a:gd name="connsiteY9" fmla="*/ 714376 h 714376"/>
                    <a:gd name="connsiteX10" fmla="*/ 42865 w 725149"/>
                    <a:gd name="connsiteY10" fmla="*/ 387498 h 714376"/>
                    <a:gd name="connsiteX11" fmla="*/ 745 w 725149"/>
                    <a:gd name="connsiteY11" fmla="*/ 429618 h 714376"/>
                    <a:gd name="connsiteX12" fmla="*/ 0 w 725149"/>
                    <a:gd name="connsiteY12" fmla="*/ 429619 h 714376"/>
                    <a:gd name="connsiteX13" fmla="*/ 1 w 725149"/>
                    <a:gd name="connsiteY13" fmla="*/ 134343 h 714376"/>
                    <a:gd name="connsiteX14" fmla="*/ 646 w 725149"/>
                    <a:gd name="connsiteY14" fmla="*/ 134343 h 714376"/>
                    <a:gd name="connsiteX15" fmla="*/ 1 w 725149"/>
                    <a:gd name="connsiteY15" fmla="*/ 76381 h 7143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725149" h="714376">
                      <a:moveTo>
                        <a:pt x="76384" y="0"/>
                      </a:moveTo>
                      <a:lnTo>
                        <a:pt x="212910" y="1519"/>
                      </a:lnTo>
                      <a:lnTo>
                        <a:pt x="406449" y="1519"/>
                      </a:lnTo>
                      <a:lnTo>
                        <a:pt x="362726" y="45243"/>
                      </a:lnTo>
                      <a:lnTo>
                        <a:pt x="693346" y="45244"/>
                      </a:lnTo>
                      <a:lnTo>
                        <a:pt x="725149" y="77048"/>
                      </a:lnTo>
                      <a:lnTo>
                        <a:pt x="156851" y="77048"/>
                      </a:lnTo>
                      <a:lnTo>
                        <a:pt x="75720" y="158178"/>
                      </a:lnTo>
                      <a:lnTo>
                        <a:pt x="75722" y="681520"/>
                      </a:lnTo>
                      <a:lnTo>
                        <a:pt x="42866" y="714376"/>
                      </a:lnTo>
                      <a:lnTo>
                        <a:pt x="42865" y="387498"/>
                      </a:lnTo>
                      <a:lnTo>
                        <a:pt x="745" y="429618"/>
                      </a:lnTo>
                      <a:lnTo>
                        <a:pt x="0" y="429619"/>
                      </a:lnTo>
                      <a:lnTo>
                        <a:pt x="1" y="134343"/>
                      </a:lnTo>
                      <a:lnTo>
                        <a:pt x="646" y="134343"/>
                      </a:lnTo>
                      <a:lnTo>
                        <a:pt x="1" y="76381"/>
                      </a:lnTo>
                      <a:close/>
                    </a:path>
                  </a:pathLst>
                </a:cu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2" name="任意多边形 93">
                  <a:extLst>
                    <a:ext uri="{FF2B5EF4-FFF2-40B4-BE49-F238E27FC236}">
                      <a16:creationId xmlns:a16="http://schemas.microsoft.com/office/drawing/2014/main" xmlns="" id="{C22FA566-3DAE-40DB-87D6-C0EA8DB0AE66}"/>
                    </a:ext>
                  </a:extLst>
                </p:cNvPr>
                <p:cNvSpPr/>
                <p:nvPr/>
              </p:nvSpPr>
              <p:spPr>
                <a:xfrm rot="5400000" flipH="1" flipV="1">
                  <a:off x="4185924" y="5458838"/>
                  <a:ext cx="321825" cy="317045"/>
                </a:xfrm>
                <a:custGeom>
                  <a:avLst/>
                  <a:gdLst>
                    <a:gd name="connsiteX0" fmla="*/ 76384 w 725149"/>
                    <a:gd name="connsiteY0" fmla="*/ 0 h 714376"/>
                    <a:gd name="connsiteX1" fmla="*/ 212910 w 725149"/>
                    <a:gd name="connsiteY1" fmla="*/ 1519 h 714376"/>
                    <a:gd name="connsiteX2" fmla="*/ 406449 w 725149"/>
                    <a:gd name="connsiteY2" fmla="*/ 1519 h 714376"/>
                    <a:gd name="connsiteX3" fmla="*/ 362726 w 725149"/>
                    <a:gd name="connsiteY3" fmla="*/ 45243 h 714376"/>
                    <a:gd name="connsiteX4" fmla="*/ 693346 w 725149"/>
                    <a:gd name="connsiteY4" fmla="*/ 45244 h 714376"/>
                    <a:gd name="connsiteX5" fmla="*/ 725149 w 725149"/>
                    <a:gd name="connsiteY5" fmla="*/ 77048 h 714376"/>
                    <a:gd name="connsiteX6" fmla="*/ 156851 w 725149"/>
                    <a:gd name="connsiteY6" fmla="*/ 77048 h 714376"/>
                    <a:gd name="connsiteX7" fmla="*/ 75720 w 725149"/>
                    <a:gd name="connsiteY7" fmla="*/ 158178 h 714376"/>
                    <a:gd name="connsiteX8" fmla="*/ 75722 w 725149"/>
                    <a:gd name="connsiteY8" fmla="*/ 681520 h 714376"/>
                    <a:gd name="connsiteX9" fmla="*/ 42866 w 725149"/>
                    <a:gd name="connsiteY9" fmla="*/ 714376 h 714376"/>
                    <a:gd name="connsiteX10" fmla="*/ 42865 w 725149"/>
                    <a:gd name="connsiteY10" fmla="*/ 387498 h 714376"/>
                    <a:gd name="connsiteX11" fmla="*/ 745 w 725149"/>
                    <a:gd name="connsiteY11" fmla="*/ 429618 h 714376"/>
                    <a:gd name="connsiteX12" fmla="*/ 0 w 725149"/>
                    <a:gd name="connsiteY12" fmla="*/ 429619 h 714376"/>
                    <a:gd name="connsiteX13" fmla="*/ 1 w 725149"/>
                    <a:gd name="connsiteY13" fmla="*/ 134343 h 714376"/>
                    <a:gd name="connsiteX14" fmla="*/ 646 w 725149"/>
                    <a:gd name="connsiteY14" fmla="*/ 134343 h 714376"/>
                    <a:gd name="connsiteX15" fmla="*/ 1 w 725149"/>
                    <a:gd name="connsiteY15" fmla="*/ 76381 h 7143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725149" h="714376">
                      <a:moveTo>
                        <a:pt x="76384" y="0"/>
                      </a:moveTo>
                      <a:lnTo>
                        <a:pt x="212910" y="1519"/>
                      </a:lnTo>
                      <a:lnTo>
                        <a:pt x="406449" y="1519"/>
                      </a:lnTo>
                      <a:lnTo>
                        <a:pt x="362726" y="45243"/>
                      </a:lnTo>
                      <a:lnTo>
                        <a:pt x="693346" y="45244"/>
                      </a:lnTo>
                      <a:lnTo>
                        <a:pt x="725149" y="77048"/>
                      </a:lnTo>
                      <a:lnTo>
                        <a:pt x="156851" y="77048"/>
                      </a:lnTo>
                      <a:lnTo>
                        <a:pt x="75720" y="158178"/>
                      </a:lnTo>
                      <a:lnTo>
                        <a:pt x="75722" y="681520"/>
                      </a:lnTo>
                      <a:lnTo>
                        <a:pt x="42866" y="714376"/>
                      </a:lnTo>
                      <a:lnTo>
                        <a:pt x="42865" y="387498"/>
                      </a:lnTo>
                      <a:lnTo>
                        <a:pt x="745" y="429618"/>
                      </a:lnTo>
                      <a:lnTo>
                        <a:pt x="0" y="429619"/>
                      </a:lnTo>
                      <a:lnTo>
                        <a:pt x="1" y="134343"/>
                      </a:lnTo>
                      <a:lnTo>
                        <a:pt x="646" y="134343"/>
                      </a:lnTo>
                      <a:lnTo>
                        <a:pt x="1" y="76381"/>
                      </a:lnTo>
                      <a:close/>
                    </a:path>
                  </a:pathLst>
                </a:cu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cxnSp>
            <p:nvCxnSpPr>
              <p:cNvPr id="34" name="直接连接符 33">
                <a:extLst>
                  <a:ext uri="{FF2B5EF4-FFF2-40B4-BE49-F238E27FC236}">
                    <a16:creationId xmlns:a16="http://schemas.microsoft.com/office/drawing/2014/main" xmlns="" id="{BB221CE2-9E7F-4CBF-99DE-4416420BB61B}"/>
                  </a:ext>
                </a:extLst>
              </p:cNvPr>
              <p:cNvCxnSpPr/>
              <p:nvPr/>
            </p:nvCxnSpPr>
            <p:spPr>
              <a:xfrm>
                <a:off x="4563555" y="2148488"/>
                <a:ext cx="3116166" cy="0"/>
              </a:xfrm>
              <a:prstGeom prst="line">
                <a:avLst/>
              </a:prstGeom>
              <a:ln w="1270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接连接符 34">
                <a:extLst>
                  <a:ext uri="{FF2B5EF4-FFF2-40B4-BE49-F238E27FC236}">
                    <a16:creationId xmlns:a16="http://schemas.microsoft.com/office/drawing/2014/main" xmlns="" id="{1DB94A47-B5B3-441E-A4C9-29925275B7B0}"/>
                  </a:ext>
                </a:extLst>
              </p:cNvPr>
              <p:cNvCxnSpPr/>
              <p:nvPr/>
            </p:nvCxnSpPr>
            <p:spPr>
              <a:xfrm>
                <a:off x="4585815" y="5759223"/>
                <a:ext cx="3116166" cy="0"/>
              </a:xfrm>
              <a:prstGeom prst="line">
                <a:avLst/>
              </a:prstGeom>
              <a:ln w="1270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直接连接符 35">
                <a:extLst>
                  <a:ext uri="{FF2B5EF4-FFF2-40B4-BE49-F238E27FC236}">
                    <a16:creationId xmlns:a16="http://schemas.microsoft.com/office/drawing/2014/main" xmlns="" id="{CCE103C7-DDDA-4921-8ED9-E9626F22271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207548" y="2543175"/>
                <a:ext cx="1" cy="2828925"/>
              </a:xfrm>
              <a:prstGeom prst="line">
                <a:avLst/>
              </a:prstGeom>
              <a:ln w="1270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直接连接符 36">
                <a:extLst>
                  <a:ext uri="{FF2B5EF4-FFF2-40B4-BE49-F238E27FC236}">
                    <a16:creationId xmlns:a16="http://schemas.microsoft.com/office/drawing/2014/main" xmlns="" id="{F8EEB670-2296-47EF-8D4B-303FBDE94A6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068040" y="2562290"/>
                <a:ext cx="1" cy="2828925"/>
              </a:xfrm>
              <a:prstGeom prst="line">
                <a:avLst/>
              </a:prstGeom>
              <a:ln w="1270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3" name="直接连接符 42">
              <a:extLst>
                <a:ext uri="{FF2B5EF4-FFF2-40B4-BE49-F238E27FC236}">
                  <a16:creationId xmlns:a16="http://schemas.microsoft.com/office/drawing/2014/main" xmlns="" id="{08E27E25-DDDC-4ABA-BDA4-5D50F755728C}"/>
                </a:ext>
              </a:extLst>
            </p:cNvPr>
            <p:cNvCxnSpPr>
              <a:cxnSpLocks/>
            </p:cNvCxnSpPr>
            <p:nvPr/>
          </p:nvCxnSpPr>
          <p:spPr>
            <a:xfrm>
              <a:off x="4418044" y="3061618"/>
              <a:ext cx="3174362" cy="0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>
              <a:extLst>
                <a:ext uri="{FF2B5EF4-FFF2-40B4-BE49-F238E27FC236}">
                  <a16:creationId xmlns:a16="http://schemas.microsoft.com/office/drawing/2014/main" xmlns="" id="{5490AC65-2F9F-41DE-A269-D1D90ED8D27D}"/>
                </a:ext>
              </a:extLst>
            </p:cNvPr>
            <p:cNvCxnSpPr>
              <a:cxnSpLocks/>
            </p:cNvCxnSpPr>
            <p:nvPr/>
          </p:nvCxnSpPr>
          <p:spPr>
            <a:xfrm>
              <a:off x="4418044" y="3109245"/>
              <a:ext cx="3174362" cy="0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xmlns="" id="{A50FE0BD-DF50-4CC2-AC43-135354DF9CAC}"/>
              </a:ext>
            </a:extLst>
          </p:cNvPr>
          <p:cNvSpPr/>
          <p:nvPr/>
        </p:nvSpPr>
        <p:spPr>
          <a:xfrm>
            <a:off x="3046583" y="1863059"/>
            <a:ext cx="5565324" cy="9409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628650" algn="ctr">
              <a:lnSpc>
                <a:spcPct val="120000"/>
              </a:lnSpc>
              <a:buClr>
                <a:srgbClr val="7030A0"/>
              </a:buClr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如果问题变成设计一种</a:t>
            </a:r>
            <a:r>
              <a:rPr lang="zh-CN" alt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计算</a:t>
            </a:r>
            <a:endParaRPr lang="en-US" altLang="zh-CN" sz="2400" dirty="0" smtClean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indent="628650" algn="ctr">
              <a:lnSpc>
                <a:spcPct val="120000"/>
              </a:lnSpc>
              <a:buClr>
                <a:srgbClr val="7030A0"/>
              </a:buClr>
            </a:pPr>
            <a:r>
              <a:rPr lang="en-US" altLang="zh-CN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～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100000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的累加和的算法，怎么办？</a:t>
            </a:r>
          </a:p>
        </p:txBody>
      </p:sp>
    </p:spTree>
    <p:extLst>
      <p:ext uri="{BB962C8B-B14F-4D97-AF65-F5344CB8AC3E}">
        <p14:creationId xmlns:p14="http://schemas.microsoft.com/office/powerpoint/2010/main" val="4263743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>
            <a:extLst>
              <a:ext uri="{FF2B5EF4-FFF2-40B4-BE49-F238E27FC236}">
                <a16:creationId xmlns:a16="http://schemas.microsoft.com/office/drawing/2014/main" xmlns="" id="{B236A77D-E49D-488B-BBC4-787894FC8936}"/>
              </a:ext>
            </a:extLst>
          </p:cNvPr>
          <p:cNvSpPr txBox="1"/>
          <p:nvPr/>
        </p:nvSpPr>
        <p:spPr>
          <a:xfrm>
            <a:off x="1699363" y="2362717"/>
            <a:ext cx="88448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628650">
              <a:lnSpc>
                <a:spcPct val="120000"/>
              </a:lnSpc>
              <a:buClr>
                <a:srgbClr val="7030A0"/>
              </a:buClr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使用计算思维中经常使用的迭代思想，设计出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迭代算法，可以将算法中重复步骤简要、清楚地描述出来，使算法变短因而增加其可读性。</a:t>
            </a:r>
          </a:p>
          <a:p>
            <a:pPr indent="628650">
              <a:lnSpc>
                <a:spcPct val="120000"/>
              </a:lnSpc>
              <a:buClr>
                <a:srgbClr val="7030A0"/>
              </a:buClr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设计迭代算法，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首先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要确定需要重复的操作或操作集合，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然后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确定需要进行多少次这样的循环。</a:t>
            </a: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xmlns="" id="{DFDA8DF2-EB1F-4143-AA9F-24D24AB78A49}"/>
              </a:ext>
            </a:extLst>
          </p:cNvPr>
          <p:cNvGrpSpPr/>
          <p:nvPr/>
        </p:nvGrpSpPr>
        <p:grpSpPr>
          <a:xfrm>
            <a:off x="515938" y="1091211"/>
            <a:ext cx="4245843" cy="461665"/>
            <a:chOff x="515938" y="1091211"/>
            <a:chExt cx="4245843" cy="461665"/>
          </a:xfrm>
        </p:grpSpPr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xmlns="" id="{C6320D35-384F-464B-B2A2-8444761E5373}"/>
                </a:ext>
              </a:extLst>
            </p:cNvPr>
            <p:cNvGrpSpPr/>
            <p:nvPr/>
          </p:nvGrpSpPr>
          <p:grpSpPr>
            <a:xfrm>
              <a:off x="515938" y="1155664"/>
              <a:ext cx="406408" cy="335423"/>
              <a:chOff x="3433308" y="2097229"/>
              <a:chExt cx="866296" cy="714983"/>
            </a:xfrm>
          </p:grpSpPr>
          <p:sp>
            <p:nvSpPr>
              <p:cNvPr id="4" name="平行四边形 3">
                <a:extLst>
                  <a:ext uri="{FF2B5EF4-FFF2-40B4-BE49-F238E27FC236}">
                    <a16:creationId xmlns:a16="http://schemas.microsoft.com/office/drawing/2014/main" xmlns="" id="{BAE63224-3DA6-4990-BA55-F0560AC8C6A3}"/>
                  </a:ext>
                </a:extLst>
              </p:cNvPr>
              <p:cNvSpPr/>
              <p:nvPr/>
            </p:nvSpPr>
            <p:spPr>
              <a:xfrm flipH="1">
                <a:off x="3433308" y="2139351"/>
                <a:ext cx="378723" cy="310551"/>
              </a:xfrm>
              <a:prstGeom prst="parallelogram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" name="平行四边形 4">
                <a:extLst>
                  <a:ext uri="{FF2B5EF4-FFF2-40B4-BE49-F238E27FC236}">
                    <a16:creationId xmlns:a16="http://schemas.microsoft.com/office/drawing/2014/main" xmlns="" id="{E33D2442-BC79-4EA6-95A7-584DAFEFCF9E}"/>
                  </a:ext>
                </a:extLst>
              </p:cNvPr>
              <p:cNvSpPr/>
              <p:nvPr/>
            </p:nvSpPr>
            <p:spPr>
              <a:xfrm flipH="1">
                <a:off x="3525325" y="2501661"/>
                <a:ext cx="378723" cy="310551"/>
              </a:xfrm>
              <a:prstGeom prst="parallelogram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" name="平行四边形 5">
                <a:extLst>
                  <a:ext uri="{FF2B5EF4-FFF2-40B4-BE49-F238E27FC236}">
                    <a16:creationId xmlns:a16="http://schemas.microsoft.com/office/drawing/2014/main" xmlns="" id="{1C82436A-A273-44C4-A698-F9F870EC57F9}"/>
                  </a:ext>
                </a:extLst>
              </p:cNvPr>
              <p:cNvSpPr/>
              <p:nvPr/>
            </p:nvSpPr>
            <p:spPr>
              <a:xfrm flipH="1">
                <a:off x="3794779" y="2139351"/>
                <a:ext cx="378723" cy="310551"/>
              </a:xfrm>
              <a:prstGeom prst="parallelogram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平行四边形 6">
                <a:extLst>
                  <a:ext uri="{FF2B5EF4-FFF2-40B4-BE49-F238E27FC236}">
                    <a16:creationId xmlns:a16="http://schemas.microsoft.com/office/drawing/2014/main" xmlns="" id="{65FA15EE-C4B1-4D0E-B56C-97BE6801717C}"/>
                  </a:ext>
                </a:extLst>
              </p:cNvPr>
              <p:cNvSpPr/>
              <p:nvPr/>
            </p:nvSpPr>
            <p:spPr>
              <a:xfrm flipH="1">
                <a:off x="3886796" y="2501661"/>
                <a:ext cx="378723" cy="310551"/>
              </a:xfrm>
              <a:prstGeom prst="parallelogram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平行四边形 7">
                <a:extLst>
                  <a:ext uri="{FF2B5EF4-FFF2-40B4-BE49-F238E27FC236}">
                    <a16:creationId xmlns:a16="http://schemas.microsoft.com/office/drawing/2014/main" xmlns="" id="{D60B81A3-A6AF-4A37-A256-A53238256FBC}"/>
                  </a:ext>
                </a:extLst>
              </p:cNvPr>
              <p:cNvSpPr/>
              <p:nvPr/>
            </p:nvSpPr>
            <p:spPr>
              <a:xfrm flipH="1">
                <a:off x="3467396" y="2097231"/>
                <a:ext cx="378724" cy="310551"/>
              </a:xfrm>
              <a:prstGeom prst="parallelogram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平行四边形 8">
                <a:extLst>
                  <a:ext uri="{FF2B5EF4-FFF2-40B4-BE49-F238E27FC236}">
                    <a16:creationId xmlns:a16="http://schemas.microsoft.com/office/drawing/2014/main" xmlns="" id="{873268C3-7CA6-4162-9E16-359E42C78B3E}"/>
                  </a:ext>
                </a:extLst>
              </p:cNvPr>
              <p:cNvSpPr/>
              <p:nvPr/>
            </p:nvSpPr>
            <p:spPr>
              <a:xfrm flipH="1">
                <a:off x="3559413" y="2459541"/>
                <a:ext cx="378724" cy="310551"/>
              </a:xfrm>
              <a:prstGeom prst="parallelogram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平行四边形 9">
                <a:extLst>
                  <a:ext uri="{FF2B5EF4-FFF2-40B4-BE49-F238E27FC236}">
                    <a16:creationId xmlns:a16="http://schemas.microsoft.com/office/drawing/2014/main" xmlns="" id="{A6184E2F-5472-468F-ABCB-98A06BD638D3}"/>
                  </a:ext>
                </a:extLst>
              </p:cNvPr>
              <p:cNvSpPr/>
              <p:nvPr/>
            </p:nvSpPr>
            <p:spPr>
              <a:xfrm flipH="1">
                <a:off x="3828868" y="2097229"/>
                <a:ext cx="378724" cy="310551"/>
              </a:xfrm>
              <a:prstGeom prst="parallelogram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平行四边形 10">
                <a:extLst>
                  <a:ext uri="{FF2B5EF4-FFF2-40B4-BE49-F238E27FC236}">
                    <a16:creationId xmlns:a16="http://schemas.microsoft.com/office/drawing/2014/main" xmlns="" id="{A53E34A2-A531-4DF4-BA13-30C0C4FC6654}"/>
                  </a:ext>
                </a:extLst>
              </p:cNvPr>
              <p:cNvSpPr/>
              <p:nvPr/>
            </p:nvSpPr>
            <p:spPr>
              <a:xfrm flipH="1">
                <a:off x="3920880" y="2459541"/>
                <a:ext cx="378724" cy="310551"/>
              </a:xfrm>
              <a:prstGeom prst="parallelogram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xmlns="" id="{245A019C-342C-4D62-8AE3-6FFA94B85B77}"/>
                </a:ext>
              </a:extLst>
            </p:cNvPr>
            <p:cNvSpPr txBox="1"/>
            <p:nvPr/>
          </p:nvSpPr>
          <p:spPr>
            <a:xfrm>
              <a:off x="981504" y="1091211"/>
              <a:ext cx="378027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迭代算法</a:t>
              </a:r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xmlns="" id="{9B1A0D9C-898E-48FB-9088-D18CE40B2F58}"/>
              </a:ext>
            </a:extLst>
          </p:cNvPr>
          <p:cNvGrpSpPr/>
          <p:nvPr/>
        </p:nvGrpSpPr>
        <p:grpSpPr>
          <a:xfrm rot="10800000" flipH="1">
            <a:off x="1424236" y="1984741"/>
            <a:ext cx="9210177" cy="3230245"/>
            <a:chOff x="850263" y="1552756"/>
            <a:chExt cx="13416557" cy="4877076"/>
          </a:xfrm>
        </p:grpSpPr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xmlns="" id="{247DD11F-40D7-4ACD-8E9E-1128CF58B8D9}"/>
                </a:ext>
              </a:extLst>
            </p:cNvPr>
            <p:cNvGrpSpPr/>
            <p:nvPr/>
          </p:nvGrpSpPr>
          <p:grpSpPr>
            <a:xfrm>
              <a:off x="850263" y="1552756"/>
              <a:ext cx="13416557" cy="4877076"/>
              <a:chOff x="850263" y="1552756"/>
              <a:chExt cx="13416557" cy="4877076"/>
            </a:xfrm>
          </p:grpSpPr>
          <p:sp>
            <p:nvSpPr>
              <p:cNvPr id="27" name="任意多边形 3">
                <a:extLst>
                  <a:ext uri="{FF2B5EF4-FFF2-40B4-BE49-F238E27FC236}">
                    <a16:creationId xmlns:a16="http://schemas.microsoft.com/office/drawing/2014/main" xmlns="" id="{B6759EC5-1C39-4DEB-AA19-B8FE06056A2F}"/>
                  </a:ext>
                </a:extLst>
              </p:cNvPr>
              <p:cNvSpPr/>
              <p:nvPr/>
            </p:nvSpPr>
            <p:spPr>
              <a:xfrm>
                <a:off x="850263" y="1552756"/>
                <a:ext cx="13416557" cy="4877076"/>
              </a:xfrm>
              <a:custGeom>
                <a:avLst/>
                <a:gdLst>
                  <a:gd name="connsiteX0" fmla="*/ 7831355 w 10491473"/>
                  <a:gd name="connsiteY0" fmla="*/ 0 h 4877076"/>
                  <a:gd name="connsiteX1" fmla="*/ 9266735 w 10491473"/>
                  <a:gd name="connsiteY1" fmla="*/ 0 h 4877076"/>
                  <a:gd name="connsiteX2" fmla="*/ 9506378 w 10491473"/>
                  <a:gd name="connsiteY2" fmla="*/ 273194 h 4877076"/>
                  <a:gd name="connsiteX3" fmla="*/ 9724144 w 10491473"/>
                  <a:gd name="connsiteY3" fmla="*/ 273194 h 4877076"/>
                  <a:gd name="connsiteX4" fmla="*/ 10491473 w 10491473"/>
                  <a:gd name="connsiteY4" fmla="*/ 1040523 h 4877076"/>
                  <a:gd name="connsiteX5" fmla="*/ 10491473 w 10491473"/>
                  <a:gd name="connsiteY5" fmla="*/ 4877076 h 4877076"/>
                  <a:gd name="connsiteX6" fmla="*/ 10083708 w 10491473"/>
                  <a:gd name="connsiteY6" fmla="*/ 4877076 h 4877076"/>
                  <a:gd name="connsiteX7" fmla="*/ 9976858 w 10491473"/>
                  <a:gd name="connsiteY7" fmla="*/ 4718650 h 4877076"/>
                  <a:gd name="connsiteX8" fmla="*/ 9017366 w 10491473"/>
                  <a:gd name="connsiteY8" fmla="*/ 4718650 h 4877076"/>
                  <a:gd name="connsiteX9" fmla="*/ 8910516 w 10491473"/>
                  <a:gd name="connsiteY9" fmla="*/ 4877076 h 4877076"/>
                  <a:gd name="connsiteX10" fmla="*/ 767329 w 10491473"/>
                  <a:gd name="connsiteY10" fmla="*/ 4877076 h 4877076"/>
                  <a:gd name="connsiteX11" fmla="*/ 0 w 10491473"/>
                  <a:gd name="connsiteY11" fmla="*/ 4109747 h 4877076"/>
                  <a:gd name="connsiteX12" fmla="*/ 0 w 10491473"/>
                  <a:gd name="connsiteY12" fmla="*/ 3233529 h 4877076"/>
                  <a:gd name="connsiteX13" fmla="*/ 177598 w 10491473"/>
                  <a:gd name="connsiteY13" fmla="*/ 3068263 h 4877076"/>
                  <a:gd name="connsiteX14" fmla="*/ 177598 w 10491473"/>
                  <a:gd name="connsiteY14" fmla="*/ 2401062 h 4877076"/>
                  <a:gd name="connsiteX15" fmla="*/ 0 w 10491473"/>
                  <a:gd name="connsiteY15" fmla="*/ 2235796 h 4877076"/>
                  <a:gd name="connsiteX16" fmla="*/ 0 w 10491473"/>
                  <a:gd name="connsiteY16" fmla="*/ 273194 h 4877076"/>
                  <a:gd name="connsiteX17" fmla="*/ 433369 w 10491473"/>
                  <a:gd name="connsiteY17" fmla="*/ 273194 h 4877076"/>
                  <a:gd name="connsiteX18" fmla="*/ 673292 w 10491473"/>
                  <a:gd name="connsiteY18" fmla="*/ 1376 h 4877076"/>
                  <a:gd name="connsiteX19" fmla="*/ 2113993 w 10491473"/>
                  <a:gd name="connsiteY19" fmla="*/ 1376 h 4877076"/>
                  <a:gd name="connsiteX20" fmla="*/ 2353916 w 10491473"/>
                  <a:gd name="connsiteY20" fmla="*/ 273194 h 4877076"/>
                  <a:gd name="connsiteX21" fmla="*/ 7591712 w 10491473"/>
                  <a:gd name="connsiteY21" fmla="*/ 273194 h 48770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0491473" h="4877076">
                    <a:moveTo>
                      <a:pt x="7831355" y="0"/>
                    </a:moveTo>
                    <a:lnTo>
                      <a:pt x="9266735" y="0"/>
                    </a:lnTo>
                    <a:lnTo>
                      <a:pt x="9506378" y="273194"/>
                    </a:lnTo>
                    <a:lnTo>
                      <a:pt x="9724144" y="273194"/>
                    </a:lnTo>
                    <a:lnTo>
                      <a:pt x="10491473" y="1040523"/>
                    </a:lnTo>
                    <a:lnTo>
                      <a:pt x="10491473" y="4877076"/>
                    </a:lnTo>
                    <a:lnTo>
                      <a:pt x="10083708" y="4877076"/>
                    </a:lnTo>
                    <a:lnTo>
                      <a:pt x="9976858" y="4718650"/>
                    </a:lnTo>
                    <a:lnTo>
                      <a:pt x="9017366" y="4718650"/>
                    </a:lnTo>
                    <a:lnTo>
                      <a:pt x="8910516" y="4877076"/>
                    </a:lnTo>
                    <a:lnTo>
                      <a:pt x="767329" y="4877076"/>
                    </a:lnTo>
                    <a:lnTo>
                      <a:pt x="0" y="4109747"/>
                    </a:lnTo>
                    <a:lnTo>
                      <a:pt x="0" y="3233529"/>
                    </a:lnTo>
                    <a:lnTo>
                      <a:pt x="177598" y="3068263"/>
                    </a:lnTo>
                    <a:lnTo>
                      <a:pt x="177598" y="2401062"/>
                    </a:lnTo>
                    <a:lnTo>
                      <a:pt x="0" y="2235796"/>
                    </a:lnTo>
                    <a:lnTo>
                      <a:pt x="0" y="273194"/>
                    </a:lnTo>
                    <a:lnTo>
                      <a:pt x="433369" y="273194"/>
                    </a:lnTo>
                    <a:lnTo>
                      <a:pt x="673292" y="1376"/>
                    </a:lnTo>
                    <a:lnTo>
                      <a:pt x="2113993" y="1376"/>
                    </a:lnTo>
                    <a:lnTo>
                      <a:pt x="2353916" y="273194"/>
                    </a:lnTo>
                    <a:lnTo>
                      <a:pt x="7591712" y="273194"/>
                    </a:lnTo>
                    <a:close/>
                  </a:path>
                </a:pathLst>
              </a:custGeom>
              <a:no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 dirty="0"/>
              </a:p>
            </p:txBody>
          </p:sp>
          <p:grpSp>
            <p:nvGrpSpPr>
              <p:cNvPr id="28" name="组合 27">
                <a:extLst>
                  <a:ext uri="{FF2B5EF4-FFF2-40B4-BE49-F238E27FC236}">
                    <a16:creationId xmlns:a16="http://schemas.microsoft.com/office/drawing/2014/main" xmlns="" id="{D0CAE622-951A-4DCF-88BB-05D7FB1D748A}"/>
                  </a:ext>
                </a:extLst>
              </p:cNvPr>
              <p:cNvGrpSpPr/>
              <p:nvPr/>
            </p:nvGrpSpPr>
            <p:grpSpPr>
              <a:xfrm flipH="1">
                <a:off x="11116151" y="1613603"/>
                <a:ext cx="1573213" cy="303301"/>
                <a:chOff x="6149102" y="1612916"/>
                <a:chExt cx="1547286" cy="303301"/>
              </a:xfrm>
            </p:grpSpPr>
            <p:sp>
              <p:nvSpPr>
                <p:cNvPr id="29" name="平行四边形 28">
                  <a:extLst>
                    <a:ext uri="{FF2B5EF4-FFF2-40B4-BE49-F238E27FC236}">
                      <a16:creationId xmlns:a16="http://schemas.microsoft.com/office/drawing/2014/main" xmlns="" id="{388F8429-A170-429A-8976-02783A63F1C2}"/>
                    </a:ext>
                  </a:extLst>
                </p:cNvPr>
                <p:cNvSpPr/>
                <p:nvPr/>
              </p:nvSpPr>
              <p:spPr>
                <a:xfrm>
                  <a:off x="7105480" y="1612916"/>
                  <a:ext cx="590908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solidFill>
                      <a:srgbClr val="6AE7FF"/>
                    </a:solidFill>
                  </a:endParaRPr>
                </a:p>
              </p:txBody>
            </p:sp>
            <p:sp>
              <p:nvSpPr>
                <p:cNvPr id="30" name="平行四边形 29">
                  <a:extLst>
                    <a:ext uri="{FF2B5EF4-FFF2-40B4-BE49-F238E27FC236}">
                      <a16:creationId xmlns:a16="http://schemas.microsoft.com/office/drawing/2014/main" xmlns="" id="{E34A4DEB-E82F-40AA-A193-EDA628EBDF1A}"/>
                    </a:ext>
                  </a:extLst>
                </p:cNvPr>
                <p:cNvSpPr/>
                <p:nvPr/>
              </p:nvSpPr>
              <p:spPr>
                <a:xfrm>
                  <a:off x="6633990" y="1612916"/>
                  <a:ext cx="590908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solidFill>
                      <a:srgbClr val="6AE7FF"/>
                    </a:solidFill>
                  </a:endParaRPr>
                </a:p>
              </p:txBody>
            </p:sp>
            <p:sp>
              <p:nvSpPr>
                <p:cNvPr id="31" name="平行四边形 30">
                  <a:extLst>
                    <a:ext uri="{FF2B5EF4-FFF2-40B4-BE49-F238E27FC236}">
                      <a16:creationId xmlns:a16="http://schemas.microsoft.com/office/drawing/2014/main" xmlns="" id="{B28DC9DF-931D-443E-AF67-45324DF8D24E}"/>
                    </a:ext>
                  </a:extLst>
                </p:cNvPr>
                <p:cNvSpPr/>
                <p:nvPr/>
              </p:nvSpPr>
              <p:spPr>
                <a:xfrm>
                  <a:off x="6149102" y="1612916"/>
                  <a:ext cx="590910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solidFill>
                      <a:srgbClr val="6AE7FF"/>
                    </a:solidFill>
                  </a:endParaRPr>
                </a:p>
              </p:txBody>
            </p:sp>
          </p:grpSp>
        </p:grpSp>
        <p:sp>
          <p:nvSpPr>
            <p:cNvPr id="24" name="平行四边形 23">
              <a:extLst>
                <a:ext uri="{FF2B5EF4-FFF2-40B4-BE49-F238E27FC236}">
                  <a16:creationId xmlns:a16="http://schemas.microsoft.com/office/drawing/2014/main" xmlns="" id="{034C073A-45D5-46DB-A924-50411BDABF81}"/>
                </a:ext>
              </a:extLst>
            </p:cNvPr>
            <p:cNvSpPr/>
            <p:nvPr/>
          </p:nvSpPr>
          <p:spPr>
            <a:xfrm>
              <a:off x="1787177" y="1614290"/>
              <a:ext cx="590909" cy="301925"/>
            </a:xfrm>
            <a:prstGeom prst="parallelogram">
              <a:avLst>
                <a:gd name="adj" fmla="val 87857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rgbClr val="6AE7FF"/>
                </a:solidFill>
              </a:endParaRPr>
            </a:p>
          </p:txBody>
        </p:sp>
        <p:sp>
          <p:nvSpPr>
            <p:cNvPr id="25" name="平行四边形 24">
              <a:extLst>
                <a:ext uri="{FF2B5EF4-FFF2-40B4-BE49-F238E27FC236}">
                  <a16:creationId xmlns:a16="http://schemas.microsoft.com/office/drawing/2014/main" xmlns="" id="{87259167-02CF-4591-9FCE-EDD9CE307BCE}"/>
                </a:ext>
              </a:extLst>
            </p:cNvPr>
            <p:cNvSpPr/>
            <p:nvPr/>
          </p:nvSpPr>
          <p:spPr>
            <a:xfrm>
              <a:off x="2272064" y="1614290"/>
              <a:ext cx="590909" cy="301925"/>
            </a:xfrm>
            <a:prstGeom prst="parallelogram">
              <a:avLst>
                <a:gd name="adj" fmla="val 87857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rgbClr val="6AE7FF"/>
                </a:solidFill>
              </a:endParaRPr>
            </a:p>
          </p:txBody>
        </p:sp>
        <p:sp>
          <p:nvSpPr>
            <p:cNvPr id="26" name="平行四边形 25">
              <a:extLst>
                <a:ext uri="{FF2B5EF4-FFF2-40B4-BE49-F238E27FC236}">
                  <a16:creationId xmlns:a16="http://schemas.microsoft.com/office/drawing/2014/main" xmlns="" id="{5C7F3AF0-EBE1-474D-BA45-28355B3C9F13}"/>
                </a:ext>
              </a:extLst>
            </p:cNvPr>
            <p:cNvSpPr/>
            <p:nvPr/>
          </p:nvSpPr>
          <p:spPr>
            <a:xfrm>
              <a:off x="2743553" y="1614290"/>
              <a:ext cx="590909" cy="301925"/>
            </a:xfrm>
            <a:prstGeom prst="parallelogram">
              <a:avLst>
                <a:gd name="adj" fmla="val 87857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rgbClr val="6AE7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35801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>
            <a:extLst>
              <a:ext uri="{FF2B5EF4-FFF2-40B4-BE49-F238E27FC236}">
                <a16:creationId xmlns:a16="http://schemas.microsoft.com/office/drawing/2014/main" xmlns="" id="{F9E15E2A-3547-4A88-94EF-57D1BE475F30}"/>
              </a:ext>
            </a:extLst>
          </p:cNvPr>
          <p:cNvGrpSpPr/>
          <p:nvPr/>
        </p:nvGrpSpPr>
        <p:grpSpPr>
          <a:xfrm rot="10800000" flipH="1">
            <a:off x="2435767" y="1704796"/>
            <a:ext cx="7320465" cy="3448407"/>
            <a:chOff x="850264" y="1121062"/>
            <a:chExt cx="11341335" cy="5967853"/>
          </a:xfrm>
        </p:grpSpPr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xmlns="" id="{C787B869-4C99-4D17-BF01-2FD723C563D5}"/>
                </a:ext>
              </a:extLst>
            </p:cNvPr>
            <p:cNvGrpSpPr/>
            <p:nvPr/>
          </p:nvGrpSpPr>
          <p:grpSpPr>
            <a:xfrm>
              <a:off x="850264" y="1121062"/>
              <a:ext cx="11341335" cy="5967853"/>
              <a:chOff x="850264" y="1121062"/>
              <a:chExt cx="11341335" cy="5967853"/>
            </a:xfrm>
          </p:grpSpPr>
          <p:sp>
            <p:nvSpPr>
              <p:cNvPr id="23" name="任意多边形 3">
                <a:extLst>
                  <a:ext uri="{FF2B5EF4-FFF2-40B4-BE49-F238E27FC236}">
                    <a16:creationId xmlns:a16="http://schemas.microsoft.com/office/drawing/2014/main" xmlns="" id="{C6AA0518-EB65-49B7-87C8-F9D6C829C8C7}"/>
                  </a:ext>
                </a:extLst>
              </p:cNvPr>
              <p:cNvSpPr/>
              <p:nvPr/>
            </p:nvSpPr>
            <p:spPr>
              <a:xfrm>
                <a:off x="850264" y="1121062"/>
                <a:ext cx="11341335" cy="5967853"/>
              </a:xfrm>
              <a:custGeom>
                <a:avLst/>
                <a:gdLst>
                  <a:gd name="connsiteX0" fmla="*/ 7831355 w 10491473"/>
                  <a:gd name="connsiteY0" fmla="*/ 0 h 4877076"/>
                  <a:gd name="connsiteX1" fmla="*/ 9266735 w 10491473"/>
                  <a:gd name="connsiteY1" fmla="*/ 0 h 4877076"/>
                  <a:gd name="connsiteX2" fmla="*/ 9506378 w 10491473"/>
                  <a:gd name="connsiteY2" fmla="*/ 273194 h 4877076"/>
                  <a:gd name="connsiteX3" fmla="*/ 9724144 w 10491473"/>
                  <a:gd name="connsiteY3" fmla="*/ 273194 h 4877076"/>
                  <a:gd name="connsiteX4" fmla="*/ 10491473 w 10491473"/>
                  <a:gd name="connsiteY4" fmla="*/ 1040523 h 4877076"/>
                  <a:gd name="connsiteX5" fmla="*/ 10491473 w 10491473"/>
                  <a:gd name="connsiteY5" fmla="*/ 4877076 h 4877076"/>
                  <a:gd name="connsiteX6" fmla="*/ 10083708 w 10491473"/>
                  <a:gd name="connsiteY6" fmla="*/ 4877076 h 4877076"/>
                  <a:gd name="connsiteX7" fmla="*/ 9976858 w 10491473"/>
                  <a:gd name="connsiteY7" fmla="*/ 4718650 h 4877076"/>
                  <a:gd name="connsiteX8" fmla="*/ 9017366 w 10491473"/>
                  <a:gd name="connsiteY8" fmla="*/ 4718650 h 4877076"/>
                  <a:gd name="connsiteX9" fmla="*/ 8910516 w 10491473"/>
                  <a:gd name="connsiteY9" fmla="*/ 4877076 h 4877076"/>
                  <a:gd name="connsiteX10" fmla="*/ 767329 w 10491473"/>
                  <a:gd name="connsiteY10" fmla="*/ 4877076 h 4877076"/>
                  <a:gd name="connsiteX11" fmla="*/ 0 w 10491473"/>
                  <a:gd name="connsiteY11" fmla="*/ 4109747 h 4877076"/>
                  <a:gd name="connsiteX12" fmla="*/ 0 w 10491473"/>
                  <a:gd name="connsiteY12" fmla="*/ 3233529 h 4877076"/>
                  <a:gd name="connsiteX13" fmla="*/ 177598 w 10491473"/>
                  <a:gd name="connsiteY13" fmla="*/ 3068263 h 4877076"/>
                  <a:gd name="connsiteX14" fmla="*/ 177598 w 10491473"/>
                  <a:gd name="connsiteY14" fmla="*/ 2401062 h 4877076"/>
                  <a:gd name="connsiteX15" fmla="*/ 0 w 10491473"/>
                  <a:gd name="connsiteY15" fmla="*/ 2235796 h 4877076"/>
                  <a:gd name="connsiteX16" fmla="*/ 0 w 10491473"/>
                  <a:gd name="connsiteY16" fmla="*/ 273194 h 4877076"/>
                  <a:gd name="connsiteX17" fmla="*/ 433369 w 10491473"/>
                  <a:gd name="connsiteY17" fmla="*/ 273194 h 4877076"/>
                  <a:gd name="connsiteX18" fmla="*/ 673292 w 10491473"/>
                  <a:gd name="connsiteY18" fmla="*/ 1376 h 4877076"/>
                  <a:gd name="connsiteX19" fmla="*/ 2113993 w 10491473"/>
                  <a:gd name="connsiteY19" fmla="*/ 1376 h 4877076"/>
                  <a:gd name="connsiteX20" fmla="*/ 2353916 w 10491473"/>
                  <a:gd name="connsiteY20" fmla="*/ 273194 h 4877076"/>
                  <a:gd name="connsiteX21" fmla="*/ 7591712 w 10491473"/>
                  <a:gd name="connsiteY21" fmla="*/ 273194 h 48770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0491473" h="4877076">
                    <a:moveTo>
                      <a:pt x="7831355" y="0"/>
                    </a:moveTo>
                    <a:lnTo>
                      <a:pt x="9266735" y="0"/>
                    </a:lnTo>
                    <a:lnTo>
                      <a:pt x="9506378" y="273194"/>
                    </a:lnTo>
                    <a:lnTo>
                      <a:pt x="9724144" y="273194"/>
                    </a:lnTo>
                    <a:lnTo>
                      <a:pt x="10491473" y="1040523"/>
                    </a:lnTo>
                    <a:lnTo>
                      <a:pt x="10491473" y="4877076"/>
                    </a:lnTo>
                    <a:lnTo>
                      <a:pt x="10083708" y="4877076"/>
                    </a:lnTo>
                    <a:lnTo>
                      <a:pt x="9976858" y="4718650"/>
                    </a:lnTo>
                    <a:lnTo>
                      <a:pt x="9017366" y="4718650"/>
                    </a:lnTo>
                    <a:lnTo>
                      <a:pt x="8910516" y="4877076"/>
                    </a:lnTo>
                    <a:lnTo>
                      <a:pt x="767329" y="4877076"/>
                    </a:lnTo>
                    <a:lnTo>
                      <a:pt x="0" y="4109747"/>
                    </a:lnTo>
                    <a:lnTo>
                      <a:pt x="0" y="3233529"/>
                    </a:lnTo>
                    <a:lnTo>
                      <a:pt x="177598" y="3068263"/>
                    </a:lnTo>
                    <a:lnTo>
                      <a:pt x="177598" y="2401062"/>
                    </a:lnTo>
                    <a:lnTo>
                      <a:pt x="0" y="2235796"/>
                    </a:lnTo>
                    <a:lnTo>
                      <a:pt x="0" y="273194"/>
                    </a:lnTo>
                    <a:lnTo>
                      <a:pt x="433369" y="273194"/>
                    </a:lnTo>
                    <a:lnTo>
                      <a:pt x="673292" y="1376"/>
                    </a:lnTo>
                    <a:lnTo>
                      <a:pt x="2113993" y="1376"/>
                    </a:lnTo>
                    <a:lnTo>
                      <a:pt x="2353916" y="273194"/>
                    </a:lnTo>
                    <a:lnTo>
                      <a:pt x="7591712" y="273194"/>
                    </a:lnTo>
                    <a:close/>
                  </a:path>
                </a:pathLst>
              </a:custGeom>
              <a:no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 dirty="0"/>
              </a:p>
            </p:txBody>
          </p:sp>
          <p:grpSp>
            <p:nvGrpSpPr>
              <p:cNvPr id="24" name="组合 23">
                <a:extLst>
                  <a:ext uri="{FF2B5EF4-FFF2-40B4-BE49-F238E27FC236}">
                    <a16:creationId xmlns:a16="http://schemas.microsoft.com/office/drawing/2014/main" xmlns="" id="{9C95F1DA-830D-4C06-828A-B12B5385CFEE}"/>
                  </a:ext>
                </a:extLst>
              </p:cNvPr>
              <p:cNvGrpSpPr/>
              <p:nvPr/>
            </p:nvGrpSpPr>
            <p:grpSpPr>
              <a:xfrm flipH="1">
                <a:off x="9396022" y="1214499"/>
                <a:ext cx="1573210" cy="303301"/>
                <a:chOff x="7840886" y="1213812"/>
                <a:chExt cx="1547283" cy="303301"/>
              </a:xfrm>
            </p:grpSpPr>
            <p:sp>
              <p:nvSpPr>
                <p:cNvPr id="25" name="平行四边形 24">
                  <a:extLst>
                    <a:ext uri="{FF2B5EF4-FFF2-40B4-BE49-F238E27FC236}">
                      <a16:creationId xmlns:a16="http://schemas.microsoft.com/office/drawing/2014/main" xmlns="" id="{D3B6E113-D458-4600-8C96-B5BF232714A6}"/>
                    </a:ext>
                  </a:extLst>
                </p:cNvPr>
                <p:cNvSpPr/>
                <p:nvPr/>
              </p:nvSpPr>
              <p:spPr>
                <a:xfrm>
                  <a:off x="8797261" y="1213812"/>
                  <a:ext cx="590908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solidFill>
                      <a:srgbClr val="6AE7FF"/>
                    </a:solidFill>
                  </a:endParaRPr>
                </a:p>
              </p:txBody>
            </p:sp>
            <p:sp>
              <p:nvSpPr>
                <p:cNvPr id="26" name="平行四边形 25">
                  <a:extLst>
                    <a:ext uri="{FF2B5EF4-FFF2-40B4-BE49-F238E27FC236}">
                      <a16:creationId xmlns:a16="http://schemas.microsoft.com/office/drawing/2014/main" xmlns="" id="{F3586601-DD1D-4A0D-BF77-5577C57A76DC}"/>
                    </a:ext>
                  </a:extLst>
                </p:cNvPr>
                <p:cNvSpPr/>
                <p:nvPr/>
              </p:nvSpPr>
              <p:spPr>
                <a:xfrm>
                  <a:off x="8325770" y="1213812"/>
                  <a:ext cx="590910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solidFill>
                      <a:srgbClr val="6AE7FF"/>
                    </a:solidFill>
                  </a:endParaRPr>
                </a:p>
              </p:txBody>
            </p:sp>
            <p:sp>
              <p:nvSpPr>
                <p:cNvPr id="27" name="平行四边形 26">
                  <a:extLst>
                    <a:ext uri="{FF2B5EF4-FFF2-40B4-BE49-F238E27FC236}">
                      <a16:creationId xmlns:a16="http://schemas.microsoft.com/office/drawing/2014/main" xmlns="" id="{AE6DAD86-2128-40A8-8BD4-2B713B8045A2}"/>
                    </a:ext>
                  </a:extLst>
                </p:cNvPr>
                <p:cNvSpPr/>
                <p:nvPr/>
              </p:nvSpPr>
              <p:spPr>
                <a:xfrm>
                  <a:off x="7840886" y="1213812"/>
                  <a:ext cx="590908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solidFill>
                      <a:srgbClr val="6AE7FF"/>
                    </a:solidFill>
                  </a:endParaRPr>
                </a:p>
              </p:txBody>
            </p:sp>
          </p:grpSp>
        </p:grpSp>
        <p:sp>
          <p:nvSpPr>
            <p:cNvPr id="20" name="平行四边形 19">
              <a:extLst>
                <a:ext uri="{FF2B5EF4-FFF2-40B4-BE49-F238E27FC236}">
                  <a16:creationId xmlns:a16="http://schemas.microsoft.com/office/drawing/2014/main" xmlns="" id="{1C975F3C-412E-4314-924D-6203630BC375}"/>
                </a:ext>
              </a:extLst>
            </p:cNvPr>
            <p:cNvSpPr/>
            <p:nvPr/>
          </p:nvSpPr>
          <p:spPr>
            <a:xfrm>
              <a:off x="1509336" y="1215185"/>
              <a:ext cx="590909" cy="301925"/>
            </a:xfrm>
            <a:prstGeom prst="parallelogram">
              <a:avLst>
                <a:gd name="adj" fmla="val 87857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rgbClr val="6AE7FF"/>
                </a:solidFill>
              </a:endParaRPr>
            </a:p>
          </p:txBody>
        </p:sp>
        <p:sp>
          <p:nvSpPr>
            <p:cNvPr id="21" name="平行四边形 20">
              <a:extLst>
                <a:ext uri="{FF2B5EF4-FFF2-40B4-BE49-F238E27FC236}">
                  <a16:creationId xmlns:a16="http://schemas.microsoft.com/office/drawing/2014/main" xmlns="" id="{55979544-58AB-4556-A422-8C4B25FE5C0F}"/>
                </a:ext>
              </a:extLst>
            </p:cNvPr>
            <p:cNvSpPr/>
            <p:nvPr/>
          </p:nvSpPr>
          <p:spPr>
            <a:xfrm>
              <a:off x="1994224" y="1215185"/>
              <a:ext cx="590909" cy="301925"/>
            </a:xfrm>
            <a:prstGeom prst="parallelogram">
              <a:avLst>
                <a:gd name="adj" fmla="val 87857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rgbClr val="6AE7FF"/>
                </a:solidFill>
              </a:endParaRPr>
            </a:p>
          </p:txBody>
        </p:sp>
        <p:sp>
          <p:nvSpPr>
            <p:cNvPr id="22" name="平行四边形 21">
              <a:extLst>
                <a:ext uri="{FF2B5EF4-FFF2-40B4-BE49-F238E27FC236}">
                  <a16:creationId xmlns:a16="http://schemas.microsoft.com/office/drawing/2014/main" xmlns="" id="{608616CA-1957-4D84-8AB1-B7A44A1F1694}"/>
                </a:ext>
              </a:extLst>
            </p:cNvPr>
            <p:cNvSpPr/>
            <p:nvPr/>
          </p:nvSpPr>
          <p:spPr>
            <a:xfrm>
              <a:off x="2465712" y="1215185"/>
              <a:ext cx="590909" cy="301925"/>
            </a:xfrm>
            <a:prstGeom prst="parallelogram">
              <a:avLst>
                <a:gd name="adj" fmla="val 87857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 dirty="0">
                <a:solidFill>
                  <a:srgbClr val="6AE7FF"/>
                </a:solidFill>
              </a:endParaRPr>
            </a:p>
          </p:txBody>
        </p: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xmlns="" id="{E4A4C11B-5B51-4C53-BDBE-F4D2CDE6EA45}"/>
              </a:ext>
            </a:extLst>
          </p:cNvPr>
          <p:cNvSpPr/>
          <p:nvPr/>
        </p:nvSpPr>
        <p:spPr>
          <a:xfrm>
            <a:off x="2699860" y="2245965"/>
            <a:ext cx="6792279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  <a:buClr>
                <a:srgbClr val="7030A0"/>
              </a:buClr>
            </a:pPr>
            <a:r>
              <a:rPr lang="zh-CN" altLang="en-US" sz="2400" dirty="0">
                <a:solidFill>
                  <a:srgbClr val="26262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对于上面的问题，可设计一个非常短的迭代算法</a:t>
            </a:r>
            <a:r>
              <a:rPr lang="en-US" altLang="zh-CN" sz="2400" dirty="0">
                <a:solidFill>
                  <a:srgbClr val="26262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: </a:t>
            </a:r>
          </a:p>
          <a:p>
            <a:pPr indent="628650">
              <a:lnSpc>
                <a:spcPct val="150000"/>
              </a:lnSpc>
              <a:buClr>
                <a:srgbClr val="7030A0"/>
              </a:buClr>
            </a:pPr>
            <a:r>
              <a:rPr lang="zh-CN" altLang="en-US" sz="2400" dirty="0">
                <a:solidFill>
                  <a:srgbClr val="26262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第</a:t>
            </a:r>
            <a:r>
              <a:rPr lang="en-US" altLang="zh-CN" sz="2400" dirty="0">
                <a:solidFill>
                  <a:srgbClr val="26262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lang="zh-CN" altLang="en-US" sz="2400" dirty="0">
                <a:solidFill>
                  <a:srgbClr val="26262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步</a:t>
            </a:r>
            <a:r>
              <a:rPr lang="en-US" altLang="zh-CN" sz="2400" dirty="0">
                <a:solidFill>
                  <a:srgbClr val="26262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: </a:t>
            </a:r>
            <a:r>
              <a:rPr lang="zh-CN" altLang="en-US" sz="2400" dirty="0">
                <a:solidFill>
                  <a:srgbClr val="26262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将总和</a:t>
            </a:r>
            <a:r>
              <a:rPr lang="en-US" altLang="zh-CN" sz="2400" dirty="0">
                <a:solidFill>
                  <a:srgbClr val="26262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sum</a:t>
            </a:r>
            <a:r>
              <a:rPr lang="zh-CN" altLang="en-US" sz="2400" dirty="0">
                <a:solidFill>
                  <a:srgbClr val="26262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置 </a:t>
            </a:r>
            <a:r>
              <a:rPr lang="en-US" altLang="zh-CN" sz="2400" dirty="0">
                <a:solidFill>
                  <a:srgbClr val="26262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0 ;</a:t>
            </a:r>
          </a:p>
          <a:p>
            <a:pPr indent="628650">
              <a:lnSpc>
                <a:spcPct val="150000"/>
              </a:lnSpc>
              <a:buClr>
                <a:srgbClr val="7030A0"/>
              </a:buClr>
            </a:pPr>
            <a:r>
              <a:rPr lang="zh-CN" altLang="en-US" sz="2400" dirty="0">
                <a:solidFill>
                  <a:srgbClr val="26262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第</a:t>
            </a:r>
            <a:r>
              <a:rPr lang="en-US" altLang="zh-CN" sz="2400" dirty="0">
                <a:solidFill>
                  <a:srgbClr val="26262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zh-CN" altLang="en-US" sz="2400" dirty="0">
                <a:solidFill>
                  <a:srgbClr val="26262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步</a:t>
            </a:r>
            <a:r>
              <a:rPr lang="en-US" altLang="zh-CN" sz="2400" dirty="0">
                <a:solidFill>
                  <a:srgbClr val="26262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: </a:t>
            </a:r>
            <a:r>
              <a:rPr lang="en-US" altLang="zh-CN" sz="2400" dirty="0" err="1">
                <a:solidFill>
                  <a:srgbClr val="26262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</a:t>
            </a:r>
            <a:r>
              <a:rPr lang="zh-CN" altLang="en-US" sz="2400" dirty="0">
                <a:solidFill>
                  <a:srgbClr val="26262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的取值范围是 </a:t>
            </a:r>
            <a:r>
              <a:rPr lang="en-US" altLang="zh-CN" sz="2400" dirty="0">
                <a:solidFill>
                  <a:srgbClr val="26262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lang="zh-CN" altLang="en-US" sz="2400" dirty="0">
                <a:solidFill>
                  <a:srgbClr val="26262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～</a:t>
            </a:r>
            <a:r>
              <a:rPr lang="en-US" altLang="zh-CN" sz="2400" dirty="0">
                <a:solidFill>
                  <a:srgbClr val="26262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5</a:t>
            </a:r>
            <a:r>
              <a:rPr lang="zh-CN" altLang="en-US" sz="2400" dirty="0">
                <a:solidFill>
                  <a:srgbClr val="26262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，将</a:t>
            </a:r>
            <a:r>
              <a:rPr lang="en-US" altLang="zh-CN" sz="2400" dirty="0" err="1">
                <a:solidFill>
                  <a:srgbClr val="26262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</a:t>
            </a:r>
            <a:r>
              <a:rPr lang="zh-CN" altLang="en-US" sz="2400" dirty="0">
                <a:solidFill>
                  <a:srgbClr val="26262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累加到</a:t>
            </a:r>
            <a:r>
              <a:rPr lang="en-US" altLang="zh-CN" sz="2400" dirty="0">
                <a:solidFill>
                  <a:srgbClr val="26262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sum</a:t>
            </a:r>
            <a:r>
              <a:rPr lang="zh-CN" altLang="en-US" sz="2400" dirty="0">
                <a:solidFill>
                  <a:srgbClr val="26262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中</a:t>
            </a:r>
            <a:r>
              <a:rPr lang="en-US" altLang="zh-CN" sz="2400" dirty="0">
                <a:solidFill>
                  <a:srgbClr val="26262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;</a:t>
            </a:r>
          </a:p>
          <a:p>
            <a:pPr indent="628650">
              <a:lnSpc>
                <a:spcPct val="150000"/>
              </a:lnSpc>
              <a:buClr>
                <a:srgbClr val="7030A0"/>
              </a:buClr>
            </a:pPr>
            <a:r>
              <a:rPr lang="zh-CN" altLang="en-US" sz="2400" dirty="0">
                <a:solidFill>
                  <a:srgbClr val="26262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第</a:t>
            </a:r>
            <a:r>
              <a:rPr lang="en-US" altLang="zh-CN" sz="2400" dirty="0">
                <a:solidFill>
                  <a:srgbClr val="26262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</a:t>
            </a:r>
            <a:r>
              <a:rPr lang="zh-CN" altLang="en-US" sz="2400" dirty="0">
                <a:solidFill>
                  <a:srgbClr val="26262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步</a:t>
            </a:r>
            <a:r>
              <a:rPr lang="en-US" altLang="zh-CN" sz="2400" dirty="0">
                <a:solidFill>
                  <a:srgbClr val="26262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: </a:t>
            </a:r>
            <a:r>
              <a:rPr lang="zh-CN" altLang="en-US" sz="2400" dirty="0">
                <a:solidFill>
                  <a:srgbClr val="26262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输出</a:t>
            </a:r>
            <a:r>
              <a:rPr lang="en-US" altLang="zh-CN" sz="2400" dirty="0">
                <a:solidFill>
                  <a:srgbClr val="26262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lang="zh-CN" altLang="en-US" sz="2400" dirty="0">
                <a:solidFill>
                  <a:srgbClr val="26262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～</a:t>
            </a:r>
            <a:r>
              <a:rPr lang="en-US" altLang="zh-CN" sz="2400" dirty="0">
                <a:solidFill>
                  <a:srgbClr val="26262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5</a:t>
            </a:r>
            <a:r>
              <a:rPr lang="zh-CN" altLang="en-US" sz="2400" dirty="0">
                <a:solidFill>
                  <a:srgbClr val="26262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的累加和</a:t>
            </a:r>
            <a:r>
              <a:rPr lang="en-US" altLang="zh-CN" sz="2400" dirty="0">
                <a:solidFill>
                  <a:srgbClr val="26262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sum</a:t>
            </a:r>
            <a:r>
              <a:rPr lang="zh-CN" altLang="en-US" sz="2400" dirty="0">
                <a:solidFill>
                  <a:srgbClr val="26262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</a:p>
        </p:txBody>
      </p:sp>
      <p:sp>
        <p:nvSpPr>
          <p:cNvPr id="3" name="Oval Callout 2"/>
          <p:cNvSpPr/>
          <p:nvPr/>
        </p:nvSpPr>
        <p:spPr>
          <a:xfrm>
            <a:off x="7642459" y="4119613"/>
            <a:ext cx="3137836" cy="2348564"/>
          </a:xfrm>
          <a:prstGeom prst="wedgeEllipseCallout">
            <a:avLst>
              <a:gd name="adj1" fmla="val -73853"/>
              <a:gd name="adj2" fmla="val -62909"/>
            </a:avLst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2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如果问题规模变成</a:t>
            </a:r>
            <a:r>
              <a:rPr lang="en-US" altLang="zh-CN" sz="22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</a:t>
            </a:r>
            <a:r>
              <a:rPr lang="zh-CN" altLang="en-US" sz="22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，算法只需要将</a:t>
            </a:r>
            <a:r>
              <a:rPr lang="en-US" altLang="zh-CN" sz="22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5</a:t>
            </a:r>
            <a:r>
              <a:rPr lang="zh-CN" altLang="en-US" sz="22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修改为</a:t>
            </a:r>
            <a:r>
              <a:rPr lang="en-US" altLang="zh-CN" sz="22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</a:t>
            </a:r>
            <a:r>
              <a:rPr lang="zh-CN" altLang="en-US" sz="22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2091957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>
            <a:extLst>
              <a:ext uri="{FF2B5EF4-FFF2-40B4-BE49-F238E27FC236}">
                <a16:creationId xmlns:a16="http://schemas.microsoft.com/office/drawing/2014/main" xmlns="" id="{024083C3-44DE-4F2A-8AAD-4C10C0C3E8A0}"/>
              </a:ext>
            </a:extLst>
          </p:cNvPr>
          <p:cNvGrpSpPr/>
          <p:nvPr/>
        </p:nvGrpSpPr>
        <p:grpSpPr>
          <a:xfrm>
            <a:off x="1357975" y="2181214"/>
            <a:ext cx="4045408" cy="3358921"/>
            <a:chOff x="4188196" y="2127479"/>
            <a:chExt cx="3910692" cy="3650794"/>
          </a:xfrm>
        </p:grpSpPr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xmlns="" id="{3AA24CC7-89E0-4E16-89AE-D74BA8F7BA43}"/>
                </a:ext>
              </a:extLst>
            </p:cNvPr>
            <p:cNvGrpSpPr/>
            <p:nvPr/>
          </p:nvGrpSpPr>
          <p:grpSpPr>
            <a:xfrm>
              <a:off x="4188196" y="2127479"/>
              <a:ext cx="3910692" cy="3650794"/>
              <a:chOff x="4188196" y="2127479"/>
              <a:chExt cx="3910692" cy="3650794"/>
            </a:xfrm>
          </p:grpSpPr>
          <p:sp>
            <p:nvSpPr>
              <p:cNvPr id="38" name="任意多边形 93">
                <a:extLst>
                  <a:ext uri="{FF2B5EF4-FFF2-40B4-BE49-F238E27FC236}">
                    <a16:creationId xmlns:a16="http://schemas.microsoft.com/office/drawing/2014/main" xmlns="" id="{640FFA69-62C4-44A0-8BCA-8BBB7C934966}"/>
                  </a:ext>
                </a:extLst>
              </p:cNvPr>
              <p:cNvSpPr/>
              <p:nvPr/>
            </p:nvSpPr>
            <p:spPr>
              <a:xfrm flipH="1" flipV="1">
                <a:off x="7777063" y="5461228"/>
                <a:ext cx="321825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solidFill>
                  <a:srgbClr val="0070C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9" name="矩形: 圆角 38">
                <a:extLst>
                  <a:ext uri="{FF2B5EF4-FFF2-40B4-BE49-F238E27FC236}">
                    <a16:creationId xmlns:a16="http://schemas.microsoft.com/office/drawing/2014/main" xmlns="" id="{B7847636-DF3B-4C47-BE7A-86265761548C}"/>
                  </a:ext>
                </a:extLst>
              </p:cNvPr>
              <p:cNvSpPr/>
              <p:nvPr/>
            </p:nvSpPr>
            <p:spPr>
              <a:xfrm>
                <a:off x="4267200" y="2209801"/>
                <a:ext cx="3734346" cy="3486150"/>
              </a:xfrm>
              <a:prstGeom prst="roundRect">
                <a:avLst>
                  <a:gd name="adj" fmla="val 1939"/>
                </a:avLst>
              </a:prstGeom>
              <a:no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0" name="任意多边形 93">
                <a:extLst>
                  <a:ext uri="{FF2B5EF4-FFF2-40B4-BE49-F238E27FC236}">
                    <a16:creationId xmlns:a16="http://schemas.microsoft.com/office/drawing/2014/main" xmlns="" id="{CBBC380F-1643-46F0-9834-84EF53CF1C61}"/>
                  </a:ext>
                </a:extLst>
              </p:cNvPr>
              <p:cNvSpPr/>
              <p:nvPr/>
            </p:nvSpPr>
            <p:spPr>
              <a:xfrm rot="16200000" flipH="1" flipV="1">
                <a:off x="7774673" y="2129869"/>
                <a:ext cx="321825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solidFill>
                  <a:srgbClr val="0070C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1" name="任意多边形 93">
                <a:extLst>
                  <a:ext uri="{FF2B5EF4-FFF2-40B4-BE49-F238E27FC236}">
                    <a16:creationId xmlns:a16="http://schemas.microsoft.com/office/drawing/2014/main" xmlns="" id="{C83002C2-775B-4D70-A58C-05E3A944888E}"/>
                  </a:ext>
                </a:extLst>
              </p:cNvPr>
              <p:cNvSpPr/>
              <p:nvPr/>
            </p:nvSpPr>
            <p:spPr>
              <a:xfrm rot="10800000" flipH="1" flipV="1">
                <a:off x="4188196" y="2129438"/>
                <a:ext cx="321825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solidFill>
                  <a:srgbClr val="0070C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2" name="任意多边形 93">
                <a:extLst>
                  <a:ext uri="{FF2B5EF4-FFF2-40B4-BE49-F238E27FC236}">
                    <a16:creationId xmlns:a16="http://schemas.microsoft.com/office/drawing/2014/main" xmlns="" id="{DB31A219-A498-41A0-BC78-94C2E9606C11}"/>
                  </a:ext>
                </a:extLst>
              </p:cNvPr>
              <p:cNvSpPr/>
              <p:nvPr/>
            </p:nvSpPr>
            <p:spPr>
              <a:xfrm rot="5400000" flipH="1" flipV="1">
                <a:off x="4185924" y="5458838"/>
                <a:ext cx="321825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solidFill>
                  <a:srgbClr val="0070C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34" name="直接连接符 33">
              <a:extLst>
                <a:ext uri="{FF2B5EF4-FFF2-40B4-BE49-F238E27FC236}">
                  <a16:creationId xmlns:a16="http://schemas.microsoft.com/office/drawing/2014/main" xmlns="" id="{6589BBD2-A0A7-4DEB-A861-3FABBC2AFE1E}"/>
                </a:ext>
              </a:extLst>
            </p:cNvPr>
            <p:cNvCxnSpPr/>
            <p:nvPr/>
          </p:nvCxnSpPr>
          <p:spPr>
            <a:xfrm>
              <a:off x="4563555" y="2148488"/>
              <a:ext cx="3116166" cy="0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xmlns="" id="{3E84D27D-ABB6-424F-998E-F35169A00430}"/>
                </a:ext>
              </a:extLst>
            </p:cNvPr>
            <p:cNvCxnSpPr/>
            <p:nvPr/>
          </p:nvCxnSpPr>
          <p:spPr>
            <a:xfrm>
              <a:off x="4585815" y="5759223"/>
              <a:ext cx="3116166" cy="0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>
              <a:extLst>
                <a:ext uri="{FF2B5EF4-FFF2-40B4-BE49-F238E27FC236}">
                  <a16:creationId xmlns:a16="http://schemas.microsoft.com/office/drawing/2014/main" xmlns="" id="{51F1A288-2B63-44D0-805C-CBCB24320F9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07548" y="2543175"/>
              <a:ext cx="1" cy="2828925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>
              <a:extLst>
                <a:ext uri="{FF2B5EF4-FFF2-40B4-BE49-F238E27FC236}">
                  <a16:creationId xmlns:a16="http://schemas.microsoft.com/office/drawing/2014/main" xmlns="" id="{291B5C8D-C43F-425A-BCB8-77203C63E7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068040" y="2562290"/>
              <a:ext cx="1" cy="2828925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xmlns="" id="{FE0CE88D-0A3B-4D07-BC5E-A5FDAF7F22A1}"/>
              </a:ext>
            </a:extLst>
          </p:cNvPr>
          <p:cNvCxnSpPr/>
          <p:nvPr/>
        </p:nvCxnSpPr>
        <p:spPr>
          <a:xfrm>
            <a:off x="1859640" y="3085248"/>
            <a:ext cx="3174362" cy="0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>
            <a:extLst>
              <a:ext uri="{FF2B5EF4-FFF2-40B4-BE49-F238E27FC236}">
                <a16:creationId xmlns:a16="http://schemas.microsoft.com/office/drawing/2014/main" xmlns="" id="{DE9A3ADA-04AC-4453-A3D6-5DFB4428A97E}"/>
              </a:ext>
            </a:extLst>
          </p:cNvPr>
          <p:cNvCxnSpPr/>
          <p:nvPr/>
        </p:nvCxnSpPr>
        <p:spPr>
          <a:xfrm>
            <a:off x="1859640" y="3132873"/>
            <a:ext cx="3174362" cy="0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>
            <a:extLst>
              <a:ext uri="{FF2B5EF4-FFF2-40B4-BE49-F238E27FC236}">
                <a16:creationId xmlns:a16="http://schemas.microsoft.com/office/drawing/2014/main" xmlns="" id="{53CD2AA0-FFE7-444D-8035-B5A6C96E33D8}"/>
              </a:ext>
            </a:extLst>
          </p:cNvPr>
          <p:cNvSpPr/>
          <p:nvPr/>
        </p:nvSpPr>
        <p:spPr>
          <a:xfrm>
            <a:off x="2561774" y="2515813"/>
            <a:ext cx="202811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200" dirty="0">
                <a:solidFill>
                  <a:srgbClr val="ED7D3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问题求解思路</a:t>
            </a:r>
            <a:r>
              <a:rPr lang="en-US" altLang="zh-CN" sz="2200" dirty="0">
                <a:solidFill>
                  <a:srgbClr val="ED7D3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 </a:t>
            </a:r>
            <a:endParaRPr lang="zh-CN" altLang="en-US" sz="2200" dirty="0">
              <a:solidFill>
                <a:srgbClr val="ED7D3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xmlns="" id="{43E10629-69AF-47CC-9277-641850461696}"/>
              </a:ext>
            </a:extLst>
          </p:cNvPr>
          <p:cNvSpPr/>
          <p:nvPr/>
        </p:nvSpPr>
        <p:spPr>
          <a:xfrm>
            <a:off x="1746264" y="3343019"/>
            <a:ext cx="3429585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200" dirty="0">
                <a:solidFill>
                  <a:srgbClr val="26262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可以发现该问题需要</a:t>
            </a:r>
            <a:r>
              <a:rPr lang="zh-CN" altLang="en-US" sz="22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重复的操作</a:t>
            </a:r>
            <a:r>
              <a:rPr lang="zh-CN" altLang="en-US" sz="2200" dirty="0">
                <a:solidFill>
                  <a:srgbClr val="26262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是将一个整数累加，这个操作需要</a:t>
            </a:r>
            <a:r>
              <a:rPr lang="zh-CN" altLang="en-US" sz="22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重复</a:t>
            </a:r>
            <a:r>
              <a:rPr lang="en-US" altLang="zh-CN" sz="22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</a:t>
            </a:r>
            <a:r>
              <a:rPr lang="zh-CN" altLang="en-US" sz="22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次</a:t>
            </a:r>
            <a:r>
              <a:rPr lang="zh-CN" altLang="en-US" sz="2200" dirty="0">
                <a:solidFill>
                  <a:srgbClr val="26262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。所以，解决该问题的迭代算法如表所示。</a:t>
            </a:r>
          </a:p>
        </p:txBody>
      </p:sp>
      <p:graphicFrame>
        <p:nvGraphicFramePr>
          <p:cNvPr id="45" name="表格 44">
            <a:extLst>
              <a:ext uri="{FF2B5EF4-FFF2-40B4-BE49-F238E27FC236}">
                <a16:creationId xmlns:a16="http://schemas.microsoft.com/office/drawing/2014/main" xmlns="" id="{3C556CD6-8819-4BA2-A38A-E204539B5E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9687374"/>
              </p:ext>
            </p:extLst>
          </p:nvPr>
        </p:nvGraphicFramePr>
        <p:xfrm>
          <a:off x="5922853" y="2172922"/>
          <a:ext cx="5024066" cy="3419439"/>
        </p:xfrm>
        <a:graphic>
          <a:graphicData uri="http://schemas.openxmlformats.org/drawingml/2006/table">
            <a:tbl>
              <a:tblPr/>
              <a:tblGrid>
                <a:gridCol w="72637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29769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727771">
                <a:tc>
                  <a:txBody>
                    <a:bodyPr/>
                    <a:lstStyle/>
                    <a:p>
                      <a:pPr algn="ctr" hangingPunct="0">
                        <a:spcAft>
                          <a:spcPts val="0"/>
                        </a:spcAft>
                        <a:tabLst>
                          <a:tab pos="262890" algn="l"/>
                          <a:tab pos="525780" algn="l"/>
                          <a:tab pos="788670" algn="l"/>
                          <a:tab pos="1051560" algn="l"/>
                          <a:tab pos="1314450" algn="l"/>
                          <a:tab pos="1577340" algn="l"/>
                          <a:tab pos="1840230" algn="l"/>
                          <a:tab pos="2103120" algn="l"/>
                          <a:tab pos="2366010" algn="l"/>
                          <a:tab pos="2628900" algn="l"/>
                        </a:tabLst>
                      </a:pPr>
                      <a:r>
                        <a:rPr lang="zh-CN" sz="2400" b="1" kern="1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微软雅黑" pitchFamily="34" charset="-122"/>
                          <a:cs typeface="Times New Roman" panose="02020603050405020304" pitchFamily="18" charset="0"/>
                        </a:rPr>
                        <a:t>步骤</a:t>
                      </a:r>
                      <a:endParaRPr lang="zh-CN" sz="2400" kern="1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ea typeface="微软雅黑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7016" marR="670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788E6"/>
                    </a:solidFill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spcAft>
                          <a:spcPts val="0"/>
                        </a:spcAft>
                        <a:tabLst>
                          <a:tab pos="262890" algn="l"/>
                          <a:tab pos="525780" algn="l"/>
                          <a:tab pos="788670" algn="l"/>
                          <a:tab pos="1051560" algn="l"/>
                          <a:tab pos="1314450" algn="l"/>
                          <a:tab pos="1577340" algn="l"/>
                          <a:tab pos="1840230" algn="l"/>
                          <a:tab pos="2103120" algn="l"/>
                          <a:tab pos="2366010" algn="l"/>
                          <a:tab pos="2628900" algn="l"/>
                        </a:tabLst>
                      </a:pPr>
                      <a:r>
                        <a:rPr lang="zh-CN" sz="2400" b="1" kern="1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微软雅黑" pitchFamily="34" charset="-122"/>
                          <a:cs typeface="Times New Roman" panose="02020603050405020304" pitchFamily="18" charset="0"/>
                        </a:rPr>
                        <a:t>处</a:t>
                      </a:r>
                      <a:r>
                        <a:rPr lang="en-US" sz="2400" b="1" kern="1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微软雅黑" pitchFamily="34" charset="-122"/>
                          <a:cs typeface="Times New Roman" panose="02020603050405020304" pitchFamily="18" charset="0"/>
                        </a:rPr>
                        <a:t>    </a:t>
                      </a:r>
                      <a:r>
                        <a:rPr lang="zh-CN" sz="2400" b="1" kern="1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微软雅黑" pitchFamily="34" charset="-122"/>
                          <a:cs typeface="Times New Roman" panose="02020603050405020304" pitchFamily="18" charset="0"/>
                        </a:rPr>
                        <a:t>理</a:t>
                      </a:r>
                      <a:endParaRPr lang="zh-CN" sz="2400" kern="1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ea typeface="微软雅黑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7016" marR="670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788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30213">
                <a:tc>
                  <a:txBody>
                    <a:bodyPr/>
                    <a:lstStyle/>
                    <a:p>
                      <a:pPr algn="ctr" hangingPunct="0">
                        <a:spcAft>
                          <a:spcPts val="0"/>
                        </a:spcAft>
                        <a:tabLst>
                          <a:tab pos="262890" algn="l"/>
                          <a:tab pos="525780" algn="l"/>
                          <a:tab pos="788670" algn="l"/>
                          <a:tab pos="1051560" algn="l"/>
                          <a:tab pos="1314450" algn="l"/>
                          <a:tab pos="1577340" algn="l"/>
                          <a:tab pos="1840230" algn="l"/>
                          <a:tab pos="2103120" algn="l"/>
                          <a:tab pos="2366010" algn="l"/>
                          <a:tab pos="2628900" algn="l"/>
                        </a:tabLst>
                      </a:pPr>
                      <a:r>
                        <a:rPr lang="en-US" sz="2400" kern="100" dirty="0">
                          <a:solidFill>
                            <a:srgbClr val="262626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zh-CN" sz="2400" kern="100" dirty="0">
                        <a:solidFill>
                          <a:srgbClr val="262626"/>
                        </a:solidFill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7016" marR="670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hangingPunct="0">
                        <a:spcAft>
                          <a:spcPts val="0"/>
                        </a:spcAft>
                        <a:tabLst>
                          <a:tab pos="262890" algn="l"/>
                          <a:tab pos="525780" algn="l"/>
                          <a:tab pos="788670" algn="l"/>
                          <a:tab pos="1051560" algn="l"/>
                          <a:tab pos="1314450" algn="l"/>
                          <a:tab pos="1577340" algn="l"/>
                          <a:tab pos="1840230" algn="l"/>
                          <a:tab pos="2103120" algn="l"/>
                          <a:tab pos="2366010" algn="l"/>
                          <a:tab pos="2628900" algn="l"/>
                        </a:tabLst>
                      </a:pPr>
                      <a:r>
                        <a:rPr lang="zh-CN" sz="2400" kern="100" dirty="0">
                          <a:solidFill>
                            <a:srgbClr val="262626"/>
                          </a:solidFill>
                          <a:latin typeface="Times New Roman" panose="02020603050405020304" pitchFamily="18" charset="0"/>
                          <a:ea typeface="微软雅黑" pitchFamily="34" charset="-122"/>
                          <a:cs typeface="Times New Roman" panose="02020603050405020304" pitchFamily="18" charset="0"/>
                        </a:rPr>
                        <a:t>输入用户要累加的最大整数</a:t>
                      </a:r>
                      <a:r>
                        <a:rPr lang="en-US" sz="2400" kern="100" dirty="0">
                          <a:solidFill>
                            <a:srgbClr val="262626"/>
                          </a:solidFill>
                          <a:latin typeface="Times New Roman" panose="02020603050405020304" pitchFamily="18" charset="0"/>
                          <a:ea typeface="微软雅黑" pitchFamily="34" charset="-122"/>
                          <a:cs typeface="Times New Roman" panose="02020603050405020304" pitchFamily="18" charset="0"/>
                        </a:rPr>
                        <a:t>n</a:t>
                      </a:r>
                      <a:endParaRPr lang="zh-CN" sz="2400" kern="100" dirty="0">
                        <a:solidFill>
                          <a:srgbClr val="262626"/>
                        </a:solidFill>
                        <a:latin typeface="Times New Roman" panose="02020603050405020304" pitchFamily="18" charset="0"/>
                        <a:ea typeface="微软雅黑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7016" marR="670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30213">
                <a:tc>
                  <a:txBody>
                    <a:bodyPr/>
                    <a:lstStyle/>
                    <a:p>
                      <a:pPr algn="ctr" hangingPunct="0">
                        <a:spcAft>
                          <a:spcPts val="0"/>
                        </a:spcAft>
                        <a:tabLst>
                          <a:tab pos="262890" algn="l"/>
                          <a:tab pos="525780" algn="l"/>
                          <a:tab pos="788670" algn="l"/>
                          <a:tab pos="1051560" algn="l"/>
                          <a:tab pos="1314450" algn="l"/>
                          <a:tab pos="1577340" algn="l"/>
                          <a:tab pos="1840230" algn="l"/>
                          <a:tab pos="2103120" algn="l"/>
                          <a:tab pos="2366010" algn="l"/>
                          <a:tab pos="2628900" algn="l"/>
                        </a:tabLst>
                      </a:pPr>
                      <a:r>
                        <a:rPr lang="en-US" sz="2400" kern="100" dirty="0">
                          <a:solidFill>
                            <a:srgbClr val="262626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2</a:t>
                      </a:r>
                      <a:endParaRPr lang="zh-CN" sz="2400" kern="100" dirty="0">
                        <a:solidFill>
                          <a:srgbClr val="262626"/>
                        </a:solidFill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7016" marR="670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hangingPunct="0">
                        <a:spcAft>
                          <a:spcPts val="0"/>
                        </a:spcAft>
                        <a:tabLst>
                          <a:tab pos="262890" algn="l"/>
                          <a:tab pos="525780" algn="l"/>
                          <a:tab pos="788670" algn="l"/>
                          <a:tab pos="1051560" algn="l"/>
                          <a:tab pos="1314450" algn="l"/>
                          <a:tab pos="1577340" algn="l"/>
                          <a:tab pos="1840230" algn="l"/>
                          <a:tab pos="2103120" algn="l"/>
                          <a:tab pos="2366010" algn="l"/>
                          <a:tab pos="2628900" algn="l"/>
                        </a:tabLst>
                      </a:pPr>
                      <a:r>
                        <a:rPr lang="zh-CN" sz="2400" kern="100" dirty="0">
                          <a:solidFill>
                            <a:srgbClr val="262626"/>
                          </a:solidFill>
                          <a:latin typeface="Times New Roman" panose="02020603050405020304" pitchFamily="18" charset="0"/>
                          <a:ea typeface="微软雅黑" pitchFamily="34" charset="-122"/>
                          <a:cs typeface="Times New Roman" panose="02020603050405020304" pitchFamily="18" charset="0"/>
                        </a:rPr>
                        <a:t>将存放累加和的</a:t>
                      </a:r>
                      <a:r>
                        <a:rPr lang="en-US" sz="2400" kern="100" dirty="0">
                          <a:solidFill>
                            <a:srgbClr val="262626"/>
                          </a:solidFill>
                          <a:latin typeface="Times New Roman" panose="02020603050405020304" pitchFamily="18" charset="0"/>
                          <a:ea typeface="微软雅黑" pitchFamily="34" charset="-122"/>
                          <a:cs typeface="Times New Roman" panose="02020603050405020304" pitchFamily="18" charset="0"/>
                        </a:rPr>
                        <a:t>sum</a:t>
                      </a:r>
                      <a:r>
                        <a:rPr lang="zh-CN" sz="2400" kern="100" dirty="0">
                          <a:solidFill>
                            <a:srgbClr val="262626"/>
                          </a:solidFill>
                          <a:latin typeface="Times New Roman" panose="02020603050405020304" pitchFamily="18" charset="0"/>
                          <a:ea typeface="微软雅黑" pitchFamily="34" charset="-122"/>
                          <a:cs typeface="Times New Roman" panose="02020603050405020304" pitchFamily="18" charset="0"/>
                        </a:rPr>
                        <a:t>清</a:t>
                      </a:r>
                      <a:r>
                        <a:rPr lang="en-US" sz="2400" kern="100" dirty="0">
                          <a:solidFill>
                            <a:srgbClr val="262626"/>
                          </a:solidFill>
                          <a:latin typeface="Times New Roman" panose="02020603050405020304" pitchFamily="18" charset="0"/>
                          <a:ea typeface="微软雅黑" pitchFamily="34" charset="-122"/>
                          <a:cs typeface="Times New Roman" panose="02020603050405020304" pitchFamily="18" charset="0"/>
                        </a:rPr>
                        <a:t>0</a:t>
                      </a:r>
                      <a:endParaRPr lang="zh-CN" sz="2400" kern="100" dirty="0">
                        <a:solidFill>
                          <a:srgbClr val="262626"/>
                        </a:solidFill>
                        <a:latin typeface="Times New Roman" panose="02020603050405020304" pitchFamily="18" charset="0"/>
                        <a:ea typeface="微软雅黑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7016" marR="670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091657">
                <a:tc>
                  <a:txBody>
                    <a:bodyPr/>
                    <a:lstStyle/>
                    <a:p>
                      <a:pPr algn="ctr" hangingPunct="0">
                        <a:spcAft>
                          <a:spcPts val="0"/>
                        </a:spcAft>
                        <a:tabLst>
                          <a:tab pos="262890" algn="l"/>
                          <a:tab pos="525780" algn="l"/>
                          <a:tab pos="788670" algn="l"/>
                          <a:tab pos="1051560" algn="l"/>
                          <a:tab pos="1314450" algn="l"/>
                          <a:tab pos="1577340" algn="l"/>
                          <a:tab pos="1840230" algn="l"/>
                          <a:tab pos="2103120" algn="l"/>
                          <a:tab pos="2366010" algn="l"/>
                          <a:tab pos="2628900" algn="l"/>
                        </a:tabLst>
                      </a:pPr>
                      <a:r>
                        <a:rPr lang="en-US" sz="2400" kern="100" dirty="0">
                          <a:solidFill>
                            <a:srgbClr val="262626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3</a:t>
                      </a:r>
                      <a:endParaRPr lang="zh-CN" sz="2400" kern="100" dirty="0">
                        <a:solidFill>
                          <a:srgbClr val="262626"/>
                        </a:solidFill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7016" marR="670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hangingPunct="0">
                        <a:spcAft>
                          <a:spcPts val="0"/>
                        </a:spcAft>
                        <a:tabLst>
                          <a:tab pos="262890" algn="l"/>
                          <a:tab pos="525780" algn="l"/>
                          <a:tab pos="788670" algn="l"/>
                          <a:tab pos="1051560" algn="l"/>
                          <a:tab pos="1314450" algn="l"/>
                          <a:tab pos="1577340" algn="l"/>
                          <a:tab pos="1840230" algn="l"/>
                          <a:tab pos="2103120" algn="l"/>
                          <a:tab pos="2366010" algn="l"/>
                          <a:tab pos="2628900" algn="l"/>
                        </a:tabLst>
                      </a:pPr>
                      <a:r>
                        <a:rPr lang="en-US" sz="2400" kern="100" dirty="0" err="1">
                          <a:solidFill>
                            <a:srgbClr val="262626"/>
                          </a:solidFill>
                          <a:latin typeface="Times New Roman" panose="02020603050405020304" pitchFamily="18" charset="0"/>
                          <a:ea typeface="微软雅黑" pitchFamily="34" charset="-122"/>
                          <a:cs typeface="Times New Roman" panose="02020603050405020304" pitchFamily="18" charset="0"/>
                        </a:rPr>
                        <a:t>i</a:t>
                      </a:r>
                      <a:r>
                        <a:rPr lang="zh-CN" sz="2400" kern="100" dirty="0">
                          <a:solidFill>
                            <a:srgbClr val="262626"/>
                          </a:solidFill>
                          <a:latin typeface="Times New Roman" panose="02020603050405020304" pitchFamily="18" charset="0"/>
                          <a:ea typeface="微软雅黑" pitchFamily="34" charset="-122"/>
                          <a:cs typeface="Times New Roman" panose="02020603050405020304" pitchFamily="18" charset="0"/>
                        </a:rPr>
                        <a:t>的取值范围是</a:t>
                      </a:r>
                      <a:r>
                        <a:rPr lang="en-US" sz="2400" kern="100" dirty="0">
                          <a:solidFill>
                            <a:srgbClr val="262626"/>
                          </a:solidFill>
                          <a:latin typeface="Times New Roman" panose="02020603050405020304" pitchFamily="18" charset="0"/>
                          <a:ea typeface="微软雅黑" pitchFamily="34" charset="-122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zh-CN" sz="2400" kern="100" dirty="0">
                          <a:solidFill>
                            <a:srgbClr val="262626"/>
                          </a:solidFill>
                          <a:latin typeface="Times New Roman" panose="02020603050405020304" pitchFamily="18" charset="0"/>
                          <a:ea typeface="微软雅黑" pitchFamily="34" charset="-122"/>
                          <a:cs typeface="Times New Roman" panose="02020603050405020304" pitchFamily="18" charset="0"/>
                        </a:rPr>
                        <a:t>到</a:t>
                      </a:r>
                      <a:r>
                        <a:rPr lang="en-US" sz="2400" kern="100" dirty="0">
                          <a:solidFill>
                            <a:srgbClr val="262626"/>
                          </a:solidFill>
                          <a:latin typeface="Times New Roman" panose="02020603050405020304" pitchFamily="18" charset="0"/>
                          <a:ea typeface="微软雅黑" pitchFamily="34" charset="-122"/>
                          <a:cs typeface="Times New Roman" panose="02020603050405020304" pitchFamily="18" charset="0"/>
                        </a:rPr>
                        <a:t>n</a:t>
                      </a:r>
                      <a:r>
                        <a:rPr lang="zh-CN" sz="2400" kern="100" dirty="0">
                          <a:solidFill>
                            <a:srgbClr val="262626"/>
                          </a:solidFill>
                          <a:latin typeface="Times New Roman" panose="02020603050405020304" pitchFamily="18" charset="0"/>
                          <a:ea typeface="微软雅黑" pitchFamily="34" charset="-122"/>
                          <a:cs typeface="Times New Roman" panose="02020603050405020304" pitchFamily="18" charset="0"/>
                        </a:rPr>
                        <a:t>，进行如下操作：</a:t>
                      </a:r>
                    </a:p>
                    <a:p>
                      <a:pPr marL="0" indent="625475" algn="just" hangingPunct="0">
                        <a:spcAft>
                          <a:spcPts val="0"/>
                        </a:spcAft>
                        <a:tabLst>
                          <a:tab pos="262890" algn="l"/>
                          <a:tab pos="525780" algn="l"/>
                          <a:tab pos="788670" algn="l"/>
                          <a:tab pos="1051560" algn="l"/>
                          <a:tab pos="1314450" algn="l"/>
                          <a:tab pos="1577340" algn="l"/>
                          <a:tab pos="1840230" algn="l"/>
                          <a:tab pos="2103120" algn="l"/>
                          <a:tab pos="2366010" algn="l"/>
                          <a:tab pos="2628900" algn="l"/>
                        </a:tabLst>
                      </a:pPr>
                      <a:r>
                        <a:rPr lang="zh-CN" sz="2400" kern="100" dirty="0">
                          <a:solidFill>
                            <a:srgbClr val="262626"/>
                          </a:solidFill>
                          <a:latin typeface="Times New Roman" panose="02020603050405020304" pitchFamily="18" charset="0"/>
                          <a:ea typeface="微软雅黑" pitchFamily="34" charset="-122"/>
                          <a:cs typeface="Times New Roman" panose="02020603050405020304" pitchFamily="18" charset="0"/>
                        </a:rPr>
                        <a:t>将</a:t>
                      </a:r>
                      <a:r>
                        <a:rPr lang="en-US" sz="2400" kern="100" dirty="0" err="1">
                          <a:solidFill>
                            <a:srgbClr val="262626"/>
                          </a:solidFill>
                          <a:latin typeface="Times New Roman" panose="02020603050405020304" pitchFamily="18" charset="0"/>
                          <a:ea typeface="微软雅黑" pitchFamily="34" charset="-122"/>
                          <a:cs typeface="Times New Roman" panose="02020603050405020304" pitchFamily="18" charset="0"/>
                        </a:rPr>
                        <a:t>i</a:t>
                      </a:r>
                      <a:r>
                        <a:rPr lang="zh-CN" sz="2400" kern="100" dirty="0">
                          <a:solidFill>
                            <a:srgbClr val="262626"/>
                          </a:solidFill>
                          <a:latin typeface="Times New Roman" panose="02020603050405020304" pitchFamily="18" charset="0"/>
                          <a:ea typeface="微软雅黑" pitchFamily="34" charset="-122"/>
                          <a:cs typeface="Times New Roman" panose="02020603050405020304" pitchFamily="18" charset="0"/>
                        </a:rPr>
                        <a:t>累加到</a:t>
                      </a:r>
                      <a:r>
                        <a:rPr lang="en-US" sz="2400" kern="100" dirty="0">
                          <a:solidFill>
                            <a:srgbClr val="262626"/>
                          </a:solidFill>
                          <a:latin typeface="Times New Roman" panose="02020603050405020304" pitchFamily="18" charset="0"/>
                          <a:ea typeface="微软雅黑" pitchFamily="34" charset="-122"/>
                          <a:cs typeface="Times New Roman" panose="02020603050405020304" pitchFamily="18" charset="0"/>
                        </a:rPr>
                        <a:t>sum</a:t>
                      </a:r>
                      <a:r>
                        <a:rPr lang="zh-CN" sz="2400" kern="100" dirty="0">
                          <a:solidFill>
                            <a:srgbClr val="262626"/>
                          </a:solidFill>
                          <a:latin typeface="Times New Roman" panose="02020603050405020304" pitchFamily="18" charset="0"/>
                          <a:ea typeface="微软雅黑" pitchFamily="34" charset="-122"/>
                          <a:cs typeface="Times New Roman" panose="02020603050405020304" pitchFamily="18" charset="0"/>
                        </a:rPr>
                        <a:t>中</a:t>
                      </a:r>
                    </a:p>
                  </a:txBody>
                  <a:tcPr marL="67016" marR="670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30213">
                <a:tc>
                  <a:txBody>
                    <a:bodyPr/>
                    <a:lstStyle/>
                    <a:p>
                      <a:pPr algn="ctr" hangingPunct="0">
                        <a:spcAft>
                          <a:spcPts val="0"/>
                        </a:spcAft>
                        <a:tabLst>
                          <a:tab pos="262890" algn="l"/>
                          <a:tab pos="525780" algn="l"/>
                          <a:tab pos="788670" algn="l"/>
                          <a:tab pos="1051560" algn="l"/>
                          <a:tab pos="1314450" algn="l"/>
                          <a:tab pos="1577340" algn="l"/>
                          <a:tab pos="1840230" algn="l"/>
                          <a:tab pos="2103120" algn="l"/>
                          <a:tab pos="2366010" algn="l"/>
                          <a:tab pos="2628900" algn="l"/>
                        </a:tabLst>
                      </a:pPr>
                      <a:r>
                        <a:rPr lang="en-US" sz="2400" kern="100" dirty="0">
                          <a:solidFill>
                            <a:srgbClr val="262626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4</a:t>
                      </a:r>
                      <a:endParaRPr lang="zh-CN" sz="2400" kern="100" dirty="0">
                        <a:solidFill>
                          <a:srgbClr val="262626"/>
                        </a:solidFill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7016" marR="670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hangingPunct="0">
                        <a:spcAft>
                          <a:spcPts val="0"/>
                        </a:spcAft>
                        <a:tabLst>
                          <a:tab pos="262890" algn="l"/>
                          <a:tab pos="525780" algn="l"/>
                          <a:tab pos="788670" algn="l"/>
                          <a:tab pos="1051560" algn="l"/>
                          <a:tab pos="1314450" algn="l"/>
                          <a:tab pos="1577340" algn="l"/>
                          <a:tab pos="1840230" algn="l"/>
                          <a:tab pos="2103120" algn="l"/>
                          <a:tab pos="2366010" algn="l"/>
                          <a:tab pos="2628900" algn="l"/>
                        </a:tabLst>
                      </a:pPr>
                      <a:r>
                        <a:rPr lang="zh-CN" sz="2400" kern="100" dirty="0">
                          <a:solidFill>
                            <a:srgbClr val="262626"/>
                          </a:solidFill>
                          <a:latin typeface="Times New Roman" panose="02020603050405020304" pitchFamily="18" charset="0"/>
                          <a:ea typeface="微软雅黑" pitchFamily="34" charset="-122"/>
                          <a:cs typeface="Times New Roman" panose="02020603050405020304" pitchFamily="18" charset="0"/>
                        </a:rPr>
                        <a:t>输出结果</a:t>
                      </a:r>
                      <a:r>
                        <a:rPr lang="en-US" altLang="zh-CN" sz="2400" kern="100" dirty="0">
                          <a:solidFill>
                            <a:srgbClr val="262626"/>
                          </a:solidFill>
                          <a:latin typeface="Times New Roman" panose="02020603050405020304" pitchFamily="18" charset="0"/>
                          <a:ea typeface="微软雅黑" pitchFamily="34" charset="-122"/>
                          <a:cs typeface="Times New Roman" panose="02020603050405020304" pitchFamily="18" charset="0"/>
                        </a:rPr>
                        <a:t>sum</a:t>
                      </a:r>
                      <a:endParaRPr lang="zh-CN" sz="2400" kern="100" dirty="0">
                        <a:solidFill>
                          <a:srgbClr val="262626"/>
                        </a:solidFill>
                        <a:latin typeface="Times New Roman" panose="02020603050405020304" pitchFamily="18" charset="0"/>
                        <a:ea typeface="微软雅黑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7016" marR="6701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grpSp>
        <p:nvGrpSpPr>
          <p:cNvPr id="29" name="组合 28">
            <a:extLst>
              <a:ext uri="{FF2B5EF4-FFF2-40B4-BE49-F238E27FC236}">
                <a16:creationId xmlns:a16="http://schemas.microsoft.com/office/drawing/2014/main" xmlns="" id="{1CF5272C-61EA-4BA6-82C3-D2C8BC9DBDDA}"/>
              </a:ext>
            </a:extLst>
          </p:cNvPr>
          <p:cNvGrpSpPr/>
          <p:nvPr/>
        </p:nvGrpSpPr>
        <p:grpSpPr>
          <a:xfrm>
            <a:off x="662893" y="943242"/>
            <a:ext cx="6878271" cy="1013743"/>
            <a:chOff x="4511541" y="943242"/>
            <a:chExt cx="6658524" cy="1013743"/>
          </a:xfrm>
        </p:grpSpPr>
        <p:sp>
          <p:nvSpPr>
            <p:cNvPr id="30" name="矩形 29">
              <a:extLst>
                <a:ext uri="{FF2B5EF4-FFF2-40B4-BE49-F238E27FC236}">
                  <a16:creationId xmlns:a16="http://schemas.microsoft.com/office/drawing/2014/main" xmlns="" id="{5C8C2877-D49A-413D-8F75-A7CE4F41EF8E}"/>
                </a:ext>
              </a:extLst>
            </p:cNvPr>
            <p:cNvSpPr/>
            <p:nvPr/>
          </p:nvSpPr>
          <p:spPr>
            <a:xfrm>
              <a:off x="4855016" y="984583"/>
              <a:ext cx="6288699" cy="904036"/>
            </a:xfrm>
            <a:prstGeom prst="rect">
              <a:avLst/>
            </a:prstGeom>
            <a:noFill/>
            <a:ln w="127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流程图: 手动输入 30">
              <a:extLst>
                <a:ext uri="{FF2B5EF4-FFF2-40B4-BE49-F238E27FC236}">
                  <a16:creationId xmlns:a16="http://schemas.microsoft.com/office/drawing/2014/main" xmlns="" id="{412F7FFA-60BD-437F-8A1E-538A5133F44D}"/>
                </a:ext>
              </a:extLst>
            </p:cNvPr>
            <p:cNvSpPr/>
            <p:nvPr/>
          </p:nvSpPr>
          <p:spPr>
            <a:xfrm rot="5400000">
              <a:off x="4687004" y="794195"/>
              <a:ext cx="1013743" cy="1311837"/>
            </a:xfrm>
            <a:prstGeom prst="flowChartManualInput">
              <a:avLst/>
            </a:prstGeom>
            <a:solidFill>
              <a:srgbClr val="0070C0"/>
            </a:solidFill>
            <a:ln>
              <a:solidFill>
                <a:srgbClr val="4788E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文本框 45">
              <a:extLst>
                <a:ext uri="{FF2B5EF4-FFF2-40B4-BE49-F238E27FC236}">
                  <a16:creationId xmlns:a16="http://schemas.microsoft.com/office/drawing/2014/main" xmlns="" id="{15F57B23-EF33-48D4-837C-EC48F08E9583}"/>
                </a:ext>
              </a:extLst>
            </p:cNvPr>
            <p:cNvSpPr txBox="1"/>
            <p:nvPr/>
          </p:nvSpPr>
          <p:spPr>
            <a:xfrm>
              <a:off x="4511541" y="1230305"/>
              <a:ext cx="118776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【</a:t>
              </a:r>
              <a:r>
                <a:rPr lang="zh-CN" altLang="en-US" sz="24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例</a:t>
              </a:r>
              <a:r>
                <a:rPr lang="en-US" altLang="zh-CN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1</a:t>
              </a:r>
              <a:r>
                <a:rPr lang="en-US" altLang="zh-CN" sz="24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】</a:t>
              </a:r>
              <a:endParaRPr lang="zh-CN" alt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xmlns="" id="{24A16E77-BFB8-4B9F-96F7-EE8A63046BF1}"/>
                </a:ext>
              </a:extLst>
            </p:cNvPr>
            <p:cNvSpPr txBox="1"/>
            <p:nvPr/>
          </p:nvSpPr>
          <p:spPr>
            <a:xfrm>
              <a:off x="5755352" y="1198014"/>
              <a:ext cx="53839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设计“计算</a:t>
              </a: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1+2+3+…+n</a:t>
              </a: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”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的迭代算法。</a:t>
              </a:r>
            </a:p>
          </p:txBody>
        </p:sp>
        <p:grpSp>
          <p:nvGrpSpPr>
            <p:cNvPr id="48" name="组合 47">
              <a:extLst>
                <a:ext uri="{FF2B5EF4-FFF2-40B4-BE49-F238E27FC236}">
                  <a16:creationId xmlns:a16="http://schemas.microsoft.com/office/drawing/2014/main" xmlns="" id="{55884969-4576-4B5A-B689-E5582AA5F83C}"/>
                </a:ext>
              </a:extLst>
            </p:cNvPr>
            <p:cNvGrpSpPr/>
            <p:nvPr/>
          </p:nvGrpSpPr>
          <p:grpSpPr>
            <a:xfrm>
              <a:off x="11017251" y="950401"/>
              <a:ext cx="152814" cy="165397"/>
              <a:chOff x="6181413" y="1023323"/>
              <a:chExt cx="152814" cy="165397"/>
            </a:xfrm>
          </p:grpSpPr>
          <p:cxnSp>
            <p:nvCxnSpPr>
              <p:cNvPr id="52" name="直接连接符 51">
                <a:extLst>
                  <a:ext uri="{FF2B5EF4-FFF2-40B4-BE49-F238E27FC236}">
                    <a16:creationId xmlns:a16="http://schemas.microsoft.com/office/drawing/2014/main" xmlns="" id="{60B63927-2A9B-407A-86BE-69D08DE8F4E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81413" y="1028702"/>
                <a:ext cx="152814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接连接符 52">
                <a:extLst>
                  <a:ext uri="{FF2B5EF4-FFF2-40B4-BE49-F238E27FC236}">
                    <a16:creationId xmlns:a16="http://schemas.microsoft.com/office/drawing/2014/main" xmlns="" id="{DA5222D7-F18D-4DFA-8967-1601E8E4A27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32434" y="1023323"/>
                <a:ext cx="0" cy="165397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9" name="组合 48">
              <a:extLst>
                <a:ext uri="{FF2B5EF4-FFF2-40B4-BE49-F238E27FC236}">
                  <a16:creationId xmlns:a16="http://schemas.microsoft.com/office/drawing/2014/main" xmlns="" id="{62F10CD1-5A05-4A73-B509-D2501E583533}"/>
                </a:ext>
              </a:extLst>
            </p:cNvPr>
            <p:cNvGrpSpPr/>
            <p:nvPr/>
          </p:nvGrpSpPr>
          <p:grpSpPr>
            <a:xfrm rot="5400000">
              <a:off x="11009166" y="1758316"/>
              <a:ext cx="152814" cy="165397"/>
              <a:chOff x="6186411" y="1028702"/>
              <a:chExt cx="152814" cy="165397"/>
            </a:xfrm>
          </p:grpSpPr>
          <p:cxnSp>
            <p:nvCxnSpPr>
              <p:cNvPr id="50" name="直接连接符 49">
                <a:extLst>
                  <a:ext uri="{FF2B5EF4-FFF2-40B4-BE49-F238E27FC236}">
                    <a16:creationId xmlns:a16="http://schemas.microsoft.com/office/drawing/2014/main" xmlns="" id="{5065338C-DCB8-4E71-918E-CB4EE2B8676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86411" y="1028702"/>
                <a:ext cx="152814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接连接符 50">
                <a:extLst>
                  <a:ext uri="{FF2B5EF4-FFF2-40B4-BE49-F238E27FC236}">
                    <a16:creationId xmlns:a16="http://schemas.microsoft.com/office/drawing/2014/main" xmlns="" id="{4D19401E-13E0-4CA7-91C3-36BDC6C1CB0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32434" y="1028702"/>
                <a:ext cx="0" cy="165397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820999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>
            <a:extLst>
              <a:ext uri="{FF2B5EF4-FFF2-40B4-BE49-F238E27FC236}">
                <a16:creationId xmlns:a16="http://schemas.microsoft.com/office/drawing/2014/main" xmlns="" id="{DFDA8DF2-EB1F-4143-AA9F-24D24AB78A49}"/>
              </a:ext>
            </a:extLst>
          </p:cNvPr>
          <p:cNvGrpSpPr/>
          <p:nvPr/>
        </p:nvGrpSpPr>
        <p:grpSpPr>
          <a:xfrm>
            <a:off x="515938" y="1091211"/>
            <a:ext cx="5391803" cy="461665"/>
            <a:chOff x="515938" y="1091211"/>
            <a:chExt cx="4245843" cy="461665"/>
          </a:xfrm>
        </p:grpSpPr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xmlns="" id="{C6320D35-384F-464B-B2A2-8444761E5373}"/>
                </a:ext>
              </a:extLst>
            </p:cNvPr>
            <p:cNvGrpSpPr/>
            <p:nvPr/>
          </p:nvGrpSpPr>
          <p:grpSpPr>
            <a:xfrm>
              <a:off x="515938" y="1155664"/>
              <a:ext cx="406408" cy="335423"/>
              <a:chOff x="3433308" y="2097229"/>
              <a:chExt cx="866296" cy="714983"/>
            </a:xfrm>
          </p:grpSpPr>
          <p:sp>
            <p:nvSpPr>
              <p:cNvPr id="4" name="平行四边形 3">
                <a:extLst>
                  <a:ext uri="{FF2B5EF4-FFF2-40B4-BE49-F238E27FC236}">
                    <a16:creationId xmlns:a16="http://schemas.microsoft.com/office/drawing/2014/main" xmlns="" id="{BAE63224-3DA6-4990-BA55-F0560AC8C6A3}"/>
                  </a:ext>
                </a:extLst>
              </p:cNvPr>
              <p:cNvSpPr/>
              <p:nvPr/>
            </p:nvSpPr>
            <p:spPr>
              <a:xfrm flipH="1">
                <a:off x="3433308" y="2139351"/>
                <a:ext cx="378723" cy="310551"/>
              </a:xfrm>
              <a:prstGeom prst="parallelogram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" name="平行四边形 4">
                <a:extLst>
                  <a:ext uri="{FF2B5EF4-FFF2-40B4-BE49-F238E27FC236}">
                    <a16:creationId xmlns:a16="http://schemas.microsoft.com/office/drawing/2014/main" xmlns="" id="{E33D2442-BC79-4EA6-95A7-584DAFEFCF9E}"/>
                  </a:ext>
                </a:extLst>
              </p:cNvPr>
              <p:cNvSpPr/>
              <p:nvPr/>
            </p:nvSpPr>
            <p:spPr>
              <a:xfrm flipH="1">
                <a:off x="3525325" y="2501661"/>
                <a:ext cx="378723" cy="310551"/>
              </a:xfrm>
              <a:prstGeom prst="parallelogram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" name="平行四边形 5">
                <a:extLst>
                  <a:ext uri="{FF2B5EF4-FFF2-40B4-BE49-F238E27FC236}">
                    <a16:creationId xmlns:a16="http://schemas.microsoft.com/office/drawing/2014/main" xmlns="" id="{1C82436A-A273-44C4-A698-F9F870EC57F9}"/>
                  </a:ext>
                </a:extLst>
              </p:cNvPr>
              <p:cNvSpPr/>
              <p:nvPr/>
            </p:nvSpPr>
            <p:spPr>
              <a:xfrm flipH="1">
                <a:off x="3794779" y="2139351"/>
                <a:ext cx="378723" cy="310551"/>
              </a:xfrm>
              <a:prstGeom prst="parallelogram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平行四边形 6">
                <a:extLst>
                  <a:ext uri="{FF2B5EF4-FFF2-40B4-BE49-F238E27FC236}">
                    <a16:creationId xmlns:a16="http://schemas.microsoft.com/office/drawing/2014/main" xmlns="" id="{65FA15EE-C4B1-4D0E-B56C-97BE6801717C}"/>
                  </a:ext>
                </a:extLst>
              </p:cNvPr>
              <p:cNvSpPr/>
              <p:nvPr/>
            </p:nvSpPr>
            <p:spPr>
              <a:xfrm flipH="1">
                <a:off x="3886796" y="2501661"/>
                <a:ext cx="378723" cy="310551"/>
              </a:xfrm>
              <a:prstGeom prst="parallelogram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平行四边形 7">
                <a:extLst>
                  <a:ext uri="{FF2B5EF4-FFF2-40B4-BE49-F238E27FC236}">
                    <a16:creationId xmlns:a16="http://schemas.microsoft.com/office/drawing/2014/main" xmlns="" id="{D60B81A3-A6AF-4A37-A256-A53238256FBC}"/>
                  </a:ext>
                </a:extLst>
              </p:cNvPr>
              <p:cNvSpPr/>
              <p:nvPr/>
            </p:nvSpPr>
            <p:spPr>
              <a:xfrm flipH="1">
                <a:off x="3467396" y="2097231"/>
                <a:ext cx="378724" cy="310551"/>
              </a:xfrm>
              <a:prstGeom prst="parallelogram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平行四边形 8">
                <a:extLst>
                  <a:ext uri="{FF2B5EF4-FFF2-40B4-BE49-F238E27FC236}">
                    <a16:creationId xmlns:a16="http://schemas.microsoft.com/office/drawing/2014/main" xmlns="" id="{873268C3-7CA6-4162-9E16-359E42C78B3E}"/>
                  </a:ext>
                </a:extLst>
              </p:cNvPr>
              <p:cNvSpPr/>
              <p:nvPr/>
            </p:nvSpPr>
            <p:spPr>
              <a:xfrm flipH="1">
                <a:off x="3559413" y="2459541"/>
                <a:ext cx="378724" cy="310551"/>
              </a:xfrm>
              <a:prstGeom prst="parallelogram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平行四边形 9">
                <a:extLst>
                  <a:ext uri="{FF2B5EF4-FFF2-40B4-BE49-F238E27FC236}">
                    <a16:creationId xmlns:a16="http://schemas.microsoft.com/office/drawing/2014/main" xmlns="" id="{A6184E2F-5472-468F-ABCB-98A06BD638D3}"/>
                  </a:ext>
                </a:extLst>
              </p:cNvPr>
              <p:cNvSpPr/>
              <p:nvPr/>
            </p:nvSpPr>
            <p:spPr>
              <a:xfrm flipH="1">
                <a:off x="3828868" y="2097229"/>
                <a:ext cx="378724" cy="310551"/>
              </a:xfrm>
              <a:prstGeom prst="parallelogram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平行四边形 10">
                <a:extLst>
                  <a:ext uri="{FF2B5EF4-FFF2-40B4-BE49-F238E27FC236}">
                    <a16:creationId xmlns:a16="http://schemas.microsoft.com/office/drawing/2014/main" xmlns="" id="{A53E34A2-A531-4DF4-BA13-30C0C4FC6654}"/>
                  </a:ext>
                </a:extLst>
              </p:cNvPr>
              <p:cNvSpPr/>
              <p:nvPr/>
            </p:nvSpPr>
            <p:spPr>
              <a:xfrm flipH="1">
                <a:off x="3920880" y="2459541"/>
                <a:ext cx="378724" cy="310551"/>
              </a:xfrm>
              <a:prstGeom prst="parallelogram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xmlns="" id="{245A019C-342C-4D62-8AE3-6FFA94B85B77}"/>
                </a:ext>
              </a:extLst>
            </p:cNvPr>
            <p:cNvSpPr txBox="1"/>
            <p:nvPr/>
          </p:nvSpPr>
          <p:spPr>
            <a:xfrm>
              <a:off x="981504" y="1091211"/>
              <a:ext cx="378027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rgbClr val="262626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用</a:t>
              </a:r>
              <a:r>
                <a:rPr lang="en-US" altLang="zh-CN" sz="2400" dirty="0">
                  <a:solidFill>
                    <a:srgbClr val="262626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C++</a:t>
              </a:r>
              <a:r>
                <a:rPr lang="zh-CN" altLang="en-US" sz="2400" dirty="0">
                  <a:solidFill>
                    <a:srgbClr val="262626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提供的</a:t>
              </a:r>
              <a:r>
                <a:rPr lang="en-US" altLang="zh-CN" sz="2400" dirty="0">
                  <a:solidFill>
                    <a:srgbClr val="262626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for</a:t>
              </a:r>
              <a:r>
                <a:rPr lang="zh-CN" altLang="en-US" sz="2400" dirty="0">
                  <a:solidFill>
                    <a:srgbClr val="262626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语句实现迭代算法</a:t>
              </a:r>
            </a:p>
          </p:txBody>
        </p:sp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xmlns="" id="{024083C3-44DE-4F2A-8AAD-4C10C0C3E8A0}"/>
              </a:ext>
            </a:extLst>
          </p:cNvPr>
          <p:cNvGrpSpPr/>
          <p:nvPr/>
        </p:nvGrpSpPr>
        <p:grpSpPr>
          <a:xfrm>
            <a:off x="2964110" y="2060090"/>
            <a:ext cx="6997566" cy="3358921"/>
            <a:chOff x="4188196" y="2127479"/>
            <a:chExt cx="3910692" cy="3650794"/>
          </a:xfrm>
        </p:grpSpPr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xmlns="" id="{3AA24CC7-89E0-4E16-89AE-D74BA8F7BA43}"/>
                </a:ext>
              </a:extLst>
            </p:cNvPr>
            <p:cNvGrpSpPr/>
            <p:nvPr/>
          </p:nvGrpSpPr>
          <p:grpSpPr>
            <a:xfrm>
              <a:off x="4188196" y="2127479"/>
              <a:ext cx="3910692" cy="3650794"/>
              <a:chOff x="4188196" y="2127479"/>
              <a:chExt cx="3910692" cy="3650794"/>
            </a:xfrm>
          </p:grpSpPr>
          <p:sp>
            <p:nvSpPr>
              <p:cNvPr id="38" name="任意多边形 93">
                <a:extLst>
                  <a:ext uri="{FF2B5EF4-FFF2-40B4-BE49-F238E27FC236}">
                    <a16:creationId xmlns:a16="http://schemas.microsoft.com/office/drawing/2014/main" xmlns="" id="{640FFA69-62C4-44A0-8BCA-8BBB7C934966}"/>
                  </a:ext>
                </a:extLst>
              </p:cNvPr>
              <p:cNvSpPr/>
              <p:nvPr/>
            </p:nvSpPr>
            <p:spPr>
              <a:xfrm flipH="1" flipV="1">
                <a:off x="7777063" y="5461228"/>
                <a:ext cx="321825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solidFill>
                  <a:srgbClr val="0070C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9" name="矩形: 圆角 38">
                <a:extLst>
                  <a:ext uri="{FF2B5EF4-FFF2-40B4-BE49-F238E27FC236}">
                    <a16:creationId xmlns:a16="http://schemas.microsoft.com/office/drawing/2014/main" xmlns="" id="{B7847636-DF3B-4C47-BE7A-86265761548C}"/>
                  </a:ext>
                </a:extLst>
              </p:cNvPr>
              <p:cNvSpPr/>
              <p:nvPr/>
            </p:nvSpPr>
            <p:spPr>
              <a:xfrm>
                <a:off x="4267200" y="2209801"/>
                <a:ext cx="3734346" cy="3486150"/>
              </a:xfrm>
              <a:prstGeom prst="roundRect">
                <a:avLst>
                  <a:gd name="adj" fmla="val 1939"/>
                </a:avLst>
              </a:prstGeom>
              <a:no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0" name="任意多边形 93">
                <a:extLst>
                  <a:ext uri="{FF2B5EF4-FFF2-40B4-BE49-F238E27FC236}">
                    <a16:creationId xmlns:a16="http://schemas.microsoft.com/office/drawing/2014/main" xmlns="" id="{CBBC380F-1643-46F0-9834-84EF53CF1C61}"/>
                  </a:ext>
                </a:extLst>
              </p:cNvPr>
              <p:cNvSpPr/>
              <p:nvPr/>
            </p:nvSpPr>
            <p:spPr>
              <a:xfrm rot="16200000" flipH="1" flipV="1">
                <a:off x="7774673" y="2129869"/>
                <a:ext cx="321825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solidFill>
                  <a:srgbClr val="0070C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1" name="任意多边形 93">
                <a:extLst>
                  <a:ext uri="{FF2B5EF4-FFF2-40B4-BE49-F238E27FC236}">
                    <a16:creationId xmlns:a16="http://schemas.microsoft.com/office/drawing/2014/main" xmlns="" id="{C83002C2-775B-4D70-A58C-05E3A944888E}"/>
                  </a:ext>
                </a:extLst>
              </p:cNvPr>
              <p:cNvSpPr/>
              <p:nvPr/>
            </p:nvSpPr>
            <p:spPr>
              <a:xfrm rot="10800000" flipH="1" flipV="1">
                <a:off x="4188196" y="2129438"/>
                <a:ext cx="321825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solidFill>
                  <a:srgbClr val="0070C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2" name="任意多边形 93">
                <a:extLst>
                  <a:ext uri="{FF2B5EF4-FFF2-40B4-BE49-F238E27FC236}">
                    <a16:creationId xmlns:a16="http://schemas.microsoft.com/office/drawing/2014/main" xmlns="" id="{DB31A219-A498-41A0-BC78-94C2E9606C11}"/>
                  </a:ext>
                </a:extLst>
              </p:cNvPr>
              <p:cNvSpPr/>
              <p:nvPr/>
            </p:nvSpPr>
            <p:spPr>
              <a:xfrm rot="5400000" flipH="1" flipV="1">
                <a:off x="4185924" y="5458838"/>
                <a:ext cx="321825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solidFill>
                  <a:srgbClr val="0070C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34" name="直接连接符 33">
              <a:extLst>
                <a:ext uri="{FF2B5EF4-FFF2-40B4-BE49-F238E27FC236}">
                  <a16:creationId xmlns:a16="http://schemas.microsoft.com/office/drawing/2014/main" xmlns="" id="{6589BBD2-A0A7-4DEB-A861-3FABBC2AFE1E}"/>
                </a:ext>
              </a:extLst>
            </p:cNvPr>
            <p:cNvCxnSpPr/>
            <p:nvPr/>
          </p:nvCxnSpPr>
          <p:spPr>
            <a:xfrm>
              <a:off x="4563555" y="2148488"/>
              <a:ext cx="3116166" cy="0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xmlns="" id="{3E84D27D-ABB6-424F-998E-F35169A00430}"/>
                </a:ext>
              </a:extLst>
            </p:cNvPr>
            <p:cNvCxnSpPr/>
            <p:nvPr/>
          </p:nvCxnSpPr>
          <p:spPr>
            <a:xfrm>
              <a:off x="4585815" y="5759223"/>
              <a:ext cx="3116166" cy="0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>
              <a:extLst>
                <a:ext uri="{FF2B5EF4-FFF2-40B4-BE49-F238E27FC236}">
                  <a16:creationId xmlns:a16="http://schemas.microsoft.com/office/drawing/2014/main" xmlns="" id="{51F1A288-2B63-44D0-805C-CBCB24320F9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07548" y="2543175"/>
              <a:ext cx="1" cy="2828925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>
              <a:extLst>
                <a:ext uri="{FF2B5EF4-FFF2-40B4-BE49-F238E27FC236}">
                  <a16:creationId xmlns:a16="http://schemas.microsoft.com/office/drawing/2014/main" xmlns="" id="{291B5C8D-C43F-425A-BCB8-77203C63E7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068040" y="2562290"/>
              <a:ext cx="1" cy="2828925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xmlns="" id="{FE0CE88D-0A3B-4D07-BC5E-A5FDAF7F22A1}"/>
              </a:ext>
            </a:extLst>
          </p:cNvPr>
          <p:cNvCxnSpPr/>
          <p:nvPr/>
        </p:nvCxnSpPr>
        <p:spPr>
          <a:xfrm>
            <a:off x="4876348" y="2952495"/>
            <a:ext cx="3174362" cy="0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>
            <a:extLst>
              <a:ext uri="{FF2B5EF4-FFF2-40B4-BE49-F238E27FC236}">
                <a16:creationId xmlns:a16="http://schemas.microsoft.com/office/drawing/2014/main" xmlns="" id="{DE9A3ADA-04AC-4453-A3D6-5DFB4428A97E}"/>
              </a:ext>
            </a:extLst>
          </p:cNvPr>
          <p:cNvCxnSpPr/>
          <p:nvPr/>
        </p:nvCxnSpPr>
        <p:spPr>
          <a:xfrm>
            <a:off x="4876348" y="3000120"/>
            <a:ext cx="3174362" cy="0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>
            <a:extLst>
              <a:ext uri="{FF2B5EF4-FFF2-40B4-BE49-F238E27FC236}">
                <a16:creationId xmlns:a16="http://schemas.microsoft.com/office/drawing/2014/main" xmlns="" id="{53CD2AA0-FFE7-444D-8035-B5A6C96E33D8}"/>
              </a:ext>
            </a:extLst>
          </p:cNvPr>
          <p:cNvSpPr/>
          <p:nvPr/>
        </p:nvSpPr>
        <p:spPr>
          <a:xfrm>
            <a:off x="4918073" y="2389864"/>
            <a:ext cx="30909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rgbClr val="26262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for</a:t>
            </a:r>
            <a:r>
              <a:rPr lang="zh-CN" altLang="en-US" sz="2400" dirty="0">
                <a:solidFill>
                  <a:srgbClr val="26262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语句的语法格式为</a:t>
            </a:r>
            <a:r>
              <a:rPr lang="en-US" altLang="zh-CN" sz="2400" dirty="0">
                <a:solidFill>
                  <a:srgbClr val="26262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: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xmlns="" id="{43E10629-69AF-47CC-9277-641850461696}"/>
              </a:ext>
            </a:extLst>
          </p:cNvPr>
          <p:cNvSpPr/>
          <p:nvPr/>
        </p:nvSpPr>
        <p:spPr>
          <a:xfrm>
            <a:off x="3531623" y="3221895"/>
            <a:ext cx="618212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for ( [&lt;</a:t>
            </a:r>
            <a:r>
              <a:rPr lang="zh-CN" alt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表达式</a:t>
            </a: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1&gt;]; [&lt;</a:t>
            </a:r>
            <a:r>
              <a:rPr lang="zh-CN" alt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表达式</a:t>
            </a: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2&gt;]; [&lt;</a:t>
            </a:r>
            <a:r>
              <a:rPr lang="zh-CN" alt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表达式</a:t>
            </a: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3&gt;] ) 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&lt;</a:t>
            </a:r>
            <a:r>
              <a:rPr lang="zh-CN" alt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循环体</a:t>
            </a: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3159644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形 19">
            <a:extLst>
              <a:ext uri="{FF2B5EF4-FFF2-40B4-BE49-F238E27FC236}">
                <a16:creationId xmlns:a16="http://schemas.microsoft.com/office/drawing/2014/main" xmlns="" id="{B6D31BB3-3C7A-49B6-A458-46290C7ED9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34337" y="748720"/>
            <a:ext cx="5650302" cy="578102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8C65AD25-041F-4963-9A41-10AA41A098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8632" y="1101074"/>
            <a:ext cx="3454735" cy="5008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167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ShortAnswer"/>
  <p:tag name="PROBLEMSCORE" val="10.0"/>
  <p:tag name="PROBLEMVOICEALLOWED" val="Fals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olling"/>
  <p:tag name="PROBLEMSCORE" val="0.0"/>
  <p:tag name="ANONYMOUSPOLLING" val="Tru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Polling"/>
  <p:tag name="RAINBULLET" val="Wrong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Polling"/>
  <p:tag name="RAINBULLET" val="Wrong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Polling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Polling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  <p:tag name="RAINPROBLEM" val="PollingAnswer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ShortAnswer"/>
  <p:tag name="PROBLEMSCORE" val="10.0"/>
  <p:tag name="PROBLEMVOICEALLOWED" val="Fals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ShortAnswer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DUCTVERSIONTIP" val="PRODUCTVERSIONTIP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ShortAnswer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ShortAnswer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ShortAnswer"/>
  <p:tag name="PROBLEMSCORE" val="10.0"/>
  <p:tag name="PROBLEMVOICEALLOWED" val="False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ShortAnswer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DUCTVERSIONTIP" val="PRODUCTVERSIONTIP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ShortAnswer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DUCTVERSIONTIP" val="PRODUCTVERSIONTIP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ShortAnswer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524</TotalTime>
  <Words>809</Words>
  <Application>Microsoft Office PowerPoint</Application>
  <PresentationFormat>Custom</PresentationFormat>
  <Paragraphs>95</Paragraphs>
  <Slides>14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Office 主题​​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zhaohong</cp:lastModifiedBy>
  <cp:revision>67</cp:revision>
  <dcterms:created xsi:type="dcterms:W3CDTF">2018-07-20T07:37:48Z</dcterms:created>
  <dcterms:modified xsi:type="dcterms:W3CDTF">2019-10-28T07:37:15Z</dcterms:modified>
</cp:coreProperties>
</file>